
<file path=[Content_Types].xml><?xml version="1.0" encoding="utf-8"?>
<Types xmlns="http://schemas.openxmlformats.org/package/2006/content-types">
  <Default Extension="xml" ContentType="application/xml"/>
  <Default Extension="png" ContentType="image/png"/>
  <Default Extension="jpeg" ContentType="image/jpeg"/>
  <Default Extension="mp3" ContentType="audio/unknown"/>
  <Default Extension="rels" ContentType="application/vnd.openxmlformats-package.relationships+xml"/>
  <Default Extension="wav" ContentType="audio/wav"/>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71" r:id="rId13"/>
    <p:sldId id="272" r:id="rId14"/>
    <p:sldId id="273" r:id="rId15"/>
    <p:sldId id="274" r:id="rId16"/>
    <p:sldId id="275" r:id="rId17"/>
    <p:sldId id="277" r:id="rId18"/>
    <p:sldId id="278" r:id="rId19"/>
    <p:sldId id="279" r:id="rId20"/>
    <p:sldId id="280" r:id="rId21"/>
    <p:sldId id="281" r:id="rId22"/>
  </p:sldIdLst>
  <p:sldSz cx="10160000" cy="7620000"/>
  <p:notesSz cx="7077075" cy="9363075"/>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88" d="100"/>
          <a:sy n="88" d="100"/>
        </p:scale>
        <p:origin x="-1952" y="-112"/>
      </p:cViewPr>
      <p:guideLst>
        <p:guide orient="horz" pos="2400"/>
        <p:guide pos="320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707708" y="4447461"/>
            <a:ext cx="5661660" cy="4213384"/>
          </a:xfrm>
          <a:prstGeom prst="rect">
            <a:avLst/>
          </a:prstGeom>
          <a:noFill/>
          <a:ln>
            <a:noFill/>
          </a:ln>
        </p:spPr>
        <p:txBody>
          <a:bodyPr lIns="84532" tIns="84532" rIns="84532" bIns="84532"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25400655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Shape 22"/>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 name="Shape 23"/>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1644172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Shape 29"/>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 name="Shape 30"/>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13126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Shape 36"/>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7" name="Shape 37"/>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1579039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Shape 43"/>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4" name="Shape 44"/>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1491842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954029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0" name="Shape 60"/>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4002233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8" name="Shape 78"/>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751455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5" name="Shape 95"/>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2317800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8" name="Shape 108"/>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628548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1349328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4" name="Shape 144"/>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403020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30" name="Shape 230"/>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2865492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67" name="Shape 267"/>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333410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89" name="Shape 289"/>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716821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06" name="Shape 306"/>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2664743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26" name="Shape 326"/>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802688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65" name="Shape 365"/>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1025395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Shape 375"/>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76" name="Shape 376"/>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874875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87" name="Shape 387"/>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2176190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92" name="Shape 392"/>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895076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1196975" y="701675"/>
            <a:ext cx="4683125"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92" name="Shape 392"/>
          <p:cNvSpPr txBox="1">
            <a:spLocks noGrp="1"/>
          </p:cNvSpPr>
          <p:nvPr>
            <p:ph type="body" idx="1"/>
          </p:nvPr>
        </p:nvSpPr>
        <p:spPr>
          <a:xfrm>
            <a:off x="707708" y="4447461"/>
            <a:ext cx="5661660" cy="4213384"/>
          </a:xfrm>
          <a:prstGeom prst="rect">
            <a:avLst/>
          </a:prstGeom>
        </p:spPr>
        <p:txBody>
          <a:bodyPr lIns="84532" tIns="84532" rIns="84532" bIns="84532" anchor="t" anchorCtr="0">
            <a:noAutofit/>
          </a:bodyPr>
          <a:lstStyle/>
          <a:p>
            <a:endParaRPr sz="1400" dirty="0"/>
          </a:p>
        </p:txBody>
      </p:sp>
    </p:spTree>
    <p:extLst>
      <p:ext uri="{BB962C8B-B14F-4D97-AF65-F5344CB8AC3E}">
        <p14:creationId xmlns:p14="http://schemas.microsoft.com/office/powerpoint/2010/main" val="3895076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mc:Choice>
    <mc:Fallback>
      <p:transition xmlns:p14="http://schemas.microsoft.com/office/powerpoint/2010/mai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
        <p:cNvGrpSpPr/>
        <p:nvPr/>
      </p:nvGrpSpPr>
      <p:grpSpPr>
        <a:xfrm>
          <a:off x="0" y="0"/>
          <a:ext cx="0" cy="0"/>
          <a:chOff x="0" y="0"/>
          <a:chExt cx="0" cy="0"/>
        </a:xfrm>
      </p:grpSpPr>
      <p:sp>
        <p:nvSpPr>
          <p:cNvPr id="7" name="Shape 7"/>
          <p:cNvSpPr txBox="1">
            <a:spLocks noGrp="1"/>
          </p:cNvSpPr>
          <p:nvPr>
            <p:ph type="ctrTitle"/>
          </p:nvPr>
        </p:nvSpPr>
        <p:spPr>
          <a:xfrm>
            <a:off x="914400" y="3048000"/>
            <a:ext cx="8331300" cy="1219199"/>
          </a:xfrm>
          <a:prstGeom prst="rect">
            <a:avLst/>
          </a:prstGeom>
          <a:noFill/>
          <a:ln>
            <a:noFill/>
          </a:ln>
        </p:spPr>
        <p:txBody>
          <a:bodyPr lIns="91425" tIns="91425" rIns="91425" bIns="91425" anchor="t"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8" name="Shape 8"/>
          <p:cNvSpPr txBox="1">
            <a:spLocks noGrp="1"/>
          </p:cNvSpPr>
          <p:nvPr>
            <p:ph type="subTitle" idx="1"/>
          </p:nvPr>
        </p:nvSpPr>
        <p:spPr>
          <a:xfrm>
            <a:off x="1828800" y="4572000"/>
            <a:ext cx="6502500" cy="914400"/>
          </a:xfrm>
          <a:prstGeom prst="rect">
            <a:avLst/>
          </a:prstGeom>
          <a:noFill/>
          <a:ln>
            <a:noFill/>
          </a:ln>
        </p:spPr>
        <p:txBody>
          <a:bodyPr lIns="91425" tIns="91425" rIns="91425" bIns="91425" anchor="t" anchorCtr="0"/>
          <a:lstStyle>
            <a:lvl1pPr algn="ctr">
              <a:spcBef>
                <a:spcPts val="0"/>
              </a:spcBef>
              <a:buSzPct val="100000"/>
              <a:defRPr sz="3200"/>
            </a:lvl1pPr>
            <a:lvl2pPr algn="ctr">
              <a:spcBef>
                <a:spcPts val="0"/>
              </a:spcBef>
              <a:buSzPct val="100000"/>
              <a:defRPr sz="3200"/>
            </a:lvl2pPr>
            <a:lvl3pPr algn="ctr">
              <a:spcBef>
                <a:spcPts val="0"/>
              </a:spcBef>
              <a:buSzPct val="100000"/>
              <a:defRPr sz="3200"/>
            </a:lvl3pPr>
            <a:lvl4pPr algn="ctr">
              <a:spcBef>
                <a:spcPts val="0"/>
              </a:spcBef>
              <a:buSzPct val="100000"/>
              <a:defRPr sz="3200"/>
            </a:lvl4pPr>
            <a:lvl5pPr algn="ctr">
              <a:spcBef>
                <a:spcPts val="0"/>
              </a:spcBef>
              <a:buSzPct val="100000"/>
              <a:defRPr sz="3200"/>
            </a:lvl5pPr>
            <a:lvl6pPr algn="ctr">
              <a:spcBef>
                <a:spcPts val="0"/>
              </a:spcBef>
              <a:buSzPct val="100000"/>
              <a:defRPr sz="3200"/>
            </a:lvl6pPr>
            <a:lvl7pPr algn="ctr">
              <a:spcBef>
                <a:spcPts val="0"/>
              </a:spcBef>
              <a:buSzPct val="100000"/>
              <a:defRPr sz="3200"/>
            </a:lvl7pPr>
            <a:lvl8pPr algn="ctr">
              <a:spcBef>
                <a:spcPts val="0"/>
              </a:spcBef>
              <a:buSzPct val="100000"/>
              <a:defRPr sz="3200"/>
            </a:lvl8pPr>
            <a:lvl9pPr algn="ctr">
              <a:spcBef>
                <a:spcPts val="0"/>
              </a:spcBef>
              <a:buSzPct val="100000"/>
              <a:defRPr sz="3200"/>
            </a:lvl9pPr>
          </a:lstStyle>
          <a:p>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xmlns:p14="http://schemas.microsoft.com/office/powerpoint/2010/mai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304800" y="304800"/>
            <a:ext cx="9550500" cy="914400"/>
          </a:xfrm>
          <a:prstGeom prst="rect">
            <a:avLst/>
          </a:prstGeom>
          <a:noFill/>
          <a:ln>
            <a:noFill/>
          </a:ln>
        </p:spPr>
        <p:txBody>
          <a:bodyPr lIns="91425" tIns="91425" rIns="91425" bIns="91425" anchor="t" anchorCtr="0"/>
          <a:lstStyle>
            <a:lvl1pPr>
              <a:spcBef>
                <a:spcPts val="0"/>
              </a:spcBef>
              <a:buSzPct val="99224"/>
              <a:defRPr sz="4266"/>
            </a:lvl1pPr>
            <a:lvl2pPr>
              <a:spcBef>
                <a:spcPts val="0"/>
              </a:spcBef>
              <a:buSzPct val="99224"/>
              <a:defRPr sz="4266"/>
            </a:lvl2pPr>
            <a:lvl3pPr>
              <a:spcBef>
                <a:spcPts val="0"/>
              </a:spcBef>
              <a:buSzPct val="99224"/>
              <a:defRPr sz="4266"/>
            </a:lvl3pPr>
            <a:lvl4pPr>
              <a:spcBef>
                <a:spcPts val="0"/>
              </a:spcBef>
              <a:buSzPct val="99224"/>
              <a:defRPr sz="4266"/>
            </a:lvl4pPr>
            <a:lvl5pPr>
              <a:spcBef>
                <a:spcPts val="0"/>
              </a:spcBef>
              <a:buSzPct val="99224"/>
              <a:defRPr sz="4266"/>
            </a:lvl5pPr>
            <a:lvl6pPr>
              <a:spcBef>
                <a:spcPts val="0"/>
              </a:spcBef>
              <a:buSzPct val="99224"/>
              <a:defRPr sz="4266"/>
            </a:lvl6pPr>
            <a:lvl7pPr>
              <a:spcBef>
                <a:spcPts val="0"/>
              </a:spcBef>
              <a:buSzPct val="99224"/>
              <a:defRPr sz="4266"/>
            </a:lvl7pPr>
            <a:lvl8pPr>
              <a:spcBef>
                <a:spcPts val="0"/>
              </a:spcBef>
              <a:buSzPct val="99224"/>
              <a:defRPr sz="4266"/>
            </a:lvl8pPr>
            <a:lvl9pPr>
              <a:spcBef>
                <a:spcPts val="0"/>
              </a:spcBef>
              <a:buSzPct val="99224"/>
              <a:defRPr sz="4266"/>
            </a:lvl9pPr>
          </a:lstStyle>
          <a:p>
            <a:endParaRPr/>
          </a:p>
        </p:txBody>
      </p:sp>
      <p:sp>
        <p:nvSpPr>
          <p:cNvPr id="11" name="Shape 11"/>
          <p:cNvSpPr txBox="1">
            <a:spLocks noGrp="1"/>
          </p:cNvSpPr>
          <p:nvPr>
            <p:ph type="body" idx="1"/>
          </p:nvPr>
        </p:nvSpPr>
        <p:spPr>
          <a:xfrm>
            <a:off x="304800" y="1828800"/>
            <a:ext cx="9550500" cy="5486399"/>
          </a:xfrm>
          <a:prstGeom prst="rect">
            <a:avLst/>
          </a:prstGeom>
          <a:noFill/>
          <a:ln>
            <a:noFill/>
          </a:ln>
        </p:spPr>
        <p:txBody>
          <a:bodyPr lIns="91425" tIns="91425" rIns="91425" bIns="91425" anchor="t" anchorCtr="0"/>
          <a:lstStyle>
            <a:lvl1pPr>
              <a:spcBef>
                <a:spcPts val="0"/>
              </a:spcBef>
              <a:buSzPct val="98765"/>
              <a:defRPr sz="2666"/>
            </a:lvl1pPr>
            <a:lvl2pPr>
              <a:spcBef>
                <a:spcPts val="0"/>
              </a:spcBef>
              <a:buSzPct val="98765"/>
              <a:defRPr sz="2666"/>
            </a:lvl2pPr>
            <a:lvl3pPr>
              <a:spcBef>
                <a:spcPts val="0"/>
              </a:spcBef>
              <a:buSzPct val="98765"/>
              <a:defRPr sz="2666"/>
            </a:lvl3pPr>
            <a:lvl4pPr>
              <a:spcBef>
                <a:spcPts val="0"/>
              </a:spcBef>
              <a:buSzPct val="98765"/>
              <a:defRPr sz="2666"/>
            </a:lvl4pPr>
            <a:lvl5pPr>
              <a:spcBef>
                <a:spcPts val="0"/>
              </a:spcBef>
              <a:buSzPct val="98765"/>
              <a:defRPr sz="2666"/>
            </a:lvl5pPr>
            <a:lvl6pPr>
              <a:spcBef>
                <a:spcPts val="0"/>
              </a:spcBef>
              <a:buSzPct val="98765"/>
              <a:defRPr sz="2666"/>
            </a:lvl6pPr>
            <a:lvl7pPr>
              <a:spcBef>
                <a:spcPts val="0"/>
              </a:spcBef>
              <a:buSzPct val="98765"/>
              <a:defRPr sz="2666"/>
            </a:lvl7pPr>
            <a:lvl8pPr>
              <a:spcBef>
                <a:spcPts val="0"/>
              </a:spcBef>
              <a:buSzPct val="98765"/>
              <a:defRPr sz="2666"/>
            </a:lvl8pPr>
            <a:lvl9pPr>
              <a:spcBef>
                <a:spcPts val="0"/>
              </a:spcBef>
              <a:buSzPct val="98765"/>
              <a:defRPr sz="2666"/>
            </a:lvl9pPr>
          </a:lstStyle>
          <a:p>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xmlns:p14="http://schemas.microsoft.com/office/powerpoint/2010/mai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304800" y="304800"/>
            <a:ext cx="9550500" cy="914400"/>
          </a:xfrm>
          <a:prstGeom prst="rect">
            <a:avLst/>
          </a:prstGeom>
          <a:noFill/>
          <a:ln>
            <a:noFill/>
          </a:ln>
        </p:spPr>
        <p:txBody>
          <a:bodyPr lIns="91425" tIns="91425" rIns="91425" bIns="91425" anchor="t" anchorCtr="0"/>
          <a:lstStyle>
            <a:lvl1pPr>
              <a:spcBef>
                <a:spcPts val="0"/>
              </a:spcBef>
              <a:buSzPct val="99224"/>
              <a:defRPr sz="4266"/>
            </a:lvl1pPr>
            <a:lvl2pPr>
              <a:spcBef>
                <a:spcPts val="0"/>
              </a:spcBef>
              <a:buSzPct val="99224"/>
              <a:defRPr sz="4266"/>
            </a:lvl2pPr>
            <a:lvl3pPr>
              <a:spcBef>
                <a:spcPts val="0"/>
              </a:spcBef>
              <a:buSzPct val="99224"/>
              <a:defRPr sz="4266"/>
            </a:lvl3pPr>
            <a:lvl4pPr>
              <a:spcBef>
                <a:spcPts val="0"/>
              </a:spcBef>
              <a:buSzPct val="99224"/>
              <a:defRPr sz="4266"/>
            </a:lvl4pPr>
            <a:lvl5pPr>
              <a:spcBef>
                <a:spcPts val="0"/>
              </a:spcBef>
              <a:buSzPct val="99224"/>
              <a:defRPr sz="4266"/>
            </a:lvl5pPr>
            <a:lvl6pPr>
              <a:spcBef>
                <a:spcPts val="0"/>
              </a:spcBef>
              <a:buSzPct val="99224"/>
              <a:defRPr sz="4266"/>
            </a:lvl6pPr>
            <a:lvl7pPr>
              <a:spcBef>
                <a:spcPts val="0"/>
              </a:spcBef>
              <a:buSzPct val="99224"/>
              <a:defRPr sz="4266"/>
            </a:lvl7pPr>
            <a:lvl8pPr>
              <a:spcBef>
                <a:spcPts val="0"/>
              </a:spcBef>
              <a:buSzPct val="99224"/>
              <a:defRPr sz="4266"/>
            </a:lvl8pPr>
            <a:lvl9pPr>
              <a:spcBef>
                <a:spcPts val="0"/>
              </a:spcBef>
              <a:buSzPct val="99224"/>
              <a:defRPr sz="4266"/>
            </a:lvl9pPr>
          </a:lstStyle>
          <a:p>
            <a:endParaRPr/>
          </a:p>
        </p:txBody>
      </p:sp>
      <p:sp>
        <p:nvSpPr>
          <p:cNvPr id="14" name="Shape 14"/>
          <p:cNvSpPr txBox="1">
            <a:spLocks noGrp="1"/>
          </p:cNvSpPr>
          <p:nvPr>
            <p:ph type="body" idx="1"/>
          </p:nvPr>
        </p:nvSpPr>
        <p:spPr>
          <a:xfrm>
            <a:off x="304800" y="1828800"/>
            <a:ext cx="4470300" cy="5486399"/>
          </a:xfrm>
          <a:prstGeom prst="rect">
            <a:avLst/>
          </a:prstGeom>
          <a:noFill/>
          <a:ln>
            <a:noFill/>
          </a:ln>
        </p:spPr>
        <p:txBody>
          <a:bodyPr lIns="91425" tIns="91425" rIns="91425" bIns="91425" anchor="t" anchorCtr="0"/>
          <a:lstStyle>
            <a:lvl1pPr>
              <a:spcBef>
                <a:spcPts val="0"/>
              </a:spcBef>
              <a:buSzPct val="98765"/>
              <a:defRPr sz="2666"/>
            </a:lvl1pPr>
            <a:lvl2pPr>
              <a:spcBef>
                <a:spcPts val="0"/>
              </a:spcBef>
              <a:buSzPct val="98765"/>
              <a:defRPr sz="2666"/>
            </a:lvl2pPr>
            <a:lvl3pPr>
              <a:spcBef>
                <a:spcPts val="0"/>
              </a:spcBef>
              <a:buSzPct val="98765"/>
              <a:defRPr sz="2666"/>
            </a:lvl3pPr>
            <a:lvl4pPr>
              <a:spcBef>
                <a:spcPts val="0"/>
              </a:spcBef>
              <a:buSzPct val="98765"/>
              <a:defRPr sz="2666"/>
            </a:lvl4pPr>
            <a:lvl5pPr>
              <a:spcBef>
                <a:spcPts val="0"/>
              </a:spcBef>
              <a:buSzPct val="98765"/>
              <a:defRPr sz="2666"/>
            </a:lvl5pPr>
            <a:lvl6pPr>
              <a:spcBef>
                <a:spcPts val="0"/>
              </a:spcBef>
              <a:buSzPct val="98765"/>
              <a:defRPr sz="2666"/>
            </a:lvl6pPr>
            <a:lvl7pPr>
              <a:spcBef>
                <a:spcPts val="0"/>
              </a:spcBef>
              <a:buSzPct val="98765"/>
              <a:defRPr sz="2666"/>
            </a:lvl7pPr>
            <a:lvl8pPr>
              <a:spcBef>
                <a:spcPts val="0"/>
              </a:spcBef>
              <a:buSzPct val="98765"/>
              <a:defRPr sz="2666"/>
            </a:lvl8pPr>
            <a:lvl9pPr>
              <a:spcBef>
                <a:spcPts val="0"/>
              </a:spcBef>
              <a:buSzPct val="98765"/>
              <a:defRPr sz="2666"/>
            </a:lvl9pPr>
          </a:lstStyle>
          <a:p>
            <a:endParaRPr/>
          </a:p>
        </p:txBody>
      </p:sp>
      <p:sp>
        <p:nvSpPr>
          <p:cNvPr id="15" name="Shape 15"/>
          <p:cNvSpPr txBox="1">
            <a:spLocks noGrp="1"/>
          </p:cNvSpPr>
          <p:nvPr>
            <p:ph type="body" idx="2"/>
          </p:nvPr>
        </p:nvSpPr>
        <p:spPr>
          <a:xfrm>
            <a:off x="5384800" y="1828800"/>
            <a:ext cx="4470300" cy="5486399"/>
          </a:xfrm>
          <a:prstGeom prst="rect">
            <a:avLst/>
          </a:prstGeom>
          <a:noFill/>
          <a:ln>
            <a:noFill/>
          </a:ln>
        </p:spPr>
        <p:txBody>
          <a:bodyPr lIns="91425" tIns="91425" rIns="91425" bIns="91425" anchor="t" anchorCtr="0"/>
          <a:lstStyle>
            <a:lvl1pPr>
              <a:spcBef>
                <a:spcPts val="0"/>
              </a:spcBef>
              <a:buSzPct val="98765"/>
              <a:defRPr sz="2666"/>
            </a:lvl1pPr>
            <a:lvl2pPr>
              <a:spcBef>
                <a:spcPts val="0"/>
              </a:spcBef>
              <a:buSzPct val="98765"/>
              <a:defRPr sz="2666"/>
            </a:lvl2pPr>
            <a:lvl3pPr>
              <a:spcBef>
                <a:spcPts val="0"/>
              </a:spcBef>
              <a:buSzPct val="98765"/>
              <a:defRPr sz="2666"/>
            </a:lvl3pPr>
            <a:lvl4pPr>
              <a:spcBef>
                <a:spcPts val="0"/>
              </a:spcBef>
              <a:buSzPct val="98765"/>
              <a:defRPr sz="2666"/>
            </a:lvl4pPr>
            <a:lvl5pPr>
              <a:spcBef>
                <a:spcPts val="0"/>
              </a:spcBef>
              <a:buSzPct val="98765"/>
              <a:defRPr sz="2666"/>
            </a:lvl5pPr>
            <a:lvl6pPr>
              <a:spcBef>
                <a:spcPts val="0"/>
              </a:spcBef>
              <a:buSzPct val="98765"/>
              <a:defRPr sz="2666"/>
            </a:lvl6pPr>
            <a:lvl7pPr>
              <a:spcBef>
                <a:spcPts val="0"/>
              </a:spcBef>
              <a:buSzPct val="98765"/>
              <a:defRPr sz="2666"/>
            </a:lvl7pPr>
            <a:lvl8pPr>
              <a:spcBef>
                <a:spcPts val="0"/>
              </a:spcBef>
              <a:buSzPct val="98765"/>
              <a:defRPr sz="2666"/>
            </a:lvl8pPr>
            <a:lvl9pPr>
              <a:spcBef>
                <a:spcPts val="0"/>
              </a:spcBef>
              <a:buSzPct val="98765"/>
              <a:defRPr sz="2666"/>
            </a:lvl9pPr>
          </a:lstStyle>
          <a:p>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xmlns:p14="http://schemas.microsoft.com/office/powerpoint/2010/mai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6"/>
        <p:cNvGrpSpPr/>
        <p:nvPr/>
      </p:nvGrpSpPr>
      <p:grpSpPr>
        <a:xfrm>
          <a:off x="0" y="0"/>
          <a:ext cx="0" cy="0"/>
          <a:chOff x="0" y="0"/>
          <a:chExt cx="0" cy="0"/>
        </a:xfrm>
      </p:grpSpPr>
      <p:sp>
        <p:nvSpPr>
          <p:cNvPr id="17" name="Shape 17"/>
          <p:cNvSpPr txBox="1">
            <a:spLocks noGrp="1"/>
          </p:cNvSpPr>
          <p:nvPr>
            <p:ph type="body" idx="1"/>
          </p:nvPr>
        </p:nvSpPr>
        <p:spPr>
          <a:xfrm>
            <a:off x="304800" y="6705600"/>
            <a:ext cx="9550500" cy="609599"/>
          </a:xfrm>
          <a:prstGeom prst="rect">
            <a:avLst/>
          </a:prstGeom>
          <a:noFill/>
          <a:ln>
            <a:noFill/>
          </a:ln>
        </p:spPr>
        <p:txBody>
          <a:bodyPr lIns="91425" tIns="91425" rIns="91425" bIns="91425" anchor="t" anchorCtr="0"/>
          <a:lstStyle>
            <a:lvl1pPr algn="ctr">
              <a:spcBef>
                <a:spcPts val="0"/>
              </a:spcBef>
              <a:buSzPct val="100000"/>
              <a:defRPr sz="3200"/>
            </a:lvl1pPr>
            <a:lvl2pPr algn="ctr">
              <a:spcBef>
                <a:spcPts val="0"/>
              </a:spcBef>
              <a:buSzPct val="100000"/>
              <a:defRPr sz="3200"/>
            </a:lvl2pPr>
            <a:lvl3pPr algn="ctr">
              <a:spcBef>
                <a:spcPts val="0"/>
              </a:spcBef>
              <a:buSzPct val="100000"/>
              <a:defRPr sz="3200"/>
            </a:lvl3pPr>
            <a:lvl4pPr algn="ctr">
              <a:spcBef>
                <a:spcPts val="0"/>
              </a:spcBef>
              <a:buSzPct val="100000"/>
              <a:defRPr sz="3200"/>
            </a:lvl4pPr>
            <a:lvl5pPr algn="ctr">
              <a:spcBef>
                <a:spcPts val="0"/>
              </a:spcBef>
              <a:buSzPct val="100000"/>
              <a:defRPr sz="3200"/>
            </a:lvl5pPr>
            <a:lvl6pPr algn="ctr">
              <a:spcBef>
                <a:spcPts val="0"/>
              </a:spcBef>
              <a:buSzPct val="100000"/>
              <a:defRPr sz="3200"/>
            </a:lvl6pPr>
            <a:lvl7pPr algn="ctr">
              <a:spcBef>
                <a:spcPts val="0"/>
              </a:spcBef>
              <a:buSzPct val="100000"/>
              <a:defRPr sz="3200"/>
            </a:lvl7pPr>
            <a:lvl8pPr algn="ctr">
              <a:spcBef>
                <a:spcPts val="0"/>
              </a:spcBef>
              <a:buSzPct val="100000"/>
              <a:defRPr sz="3200"/>
            </a:lvl8pPr>
            <a:lvl9pPr algn="ctr">
              <a:spcBef>
                <a:spcPts val="0"/>
              </a:spcBef>
              <a:buSzPct val="100000"/>
              <a:defRPr sz="3200"/>
            </a:lvl9pPr>
          </a:lstStyle>
          <a:p>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xmlns:p14="http://schemas.microsoft.com/office/powerpoint/2010/main"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mc:AlternateContent xmlns:mc="http://schemas.openxmlformats.org/markup-compatibility/2006">
    <mc:Choice xmlns:p14="http://schemas.microsoft.com/office/powerpoint/2010/main" Requires="p14">
      <p:transition p14:dur="0" advClick="0"/>
    </mc:Choice>
    <mc:Fallback>
      <p:transition xmlns:p14="http://schemas.microsoft.com/office/powerpoint/2010/main" advClick="0"/>
    </mc:Fallback>
  </mc:AlternateConten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xml"/><Relationship Id="rId5" Type="http://schemas.openxmlformats.org/officeDocument/2006/relationships/image" Target="../media/image1.png"/><Relationship Id="rId1" Type="http://schemas.microsoft.com/office/2007/relationships/media" Target="../media/media1.wav"/><Relationship Id="rId2" Type="http://schemas.openxmlformats.org/officeDocument/2006/relationships/audio" Target="../media/media1.wav"/></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2.xml"/><Relationship Id="rId5" Type="http://schemas.openxmlformats.org/officeDocument/2006/relationships/image" Target="../media/image2.png"/><Relationship Id="rId6" Type="http://schemas.openxmlformats.org/officeDocument/2006/relationships/image" Target="../media/image1.png"/><Relationship Id="rId1" Type="http://schemas.microsoft.com/office/2007/relationships/media" Target="../media/media2.wav"/><Relationship Id="rId2" Type="http://schemas.openxmlformats.org/officeDocument/2006/relationships/audio" Target="../media/media2.wav"/></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notesSlide" Target="../notesSlides/notesSlide3.xml"/><Relationship Id="rId5" Type="http://schemas.openxmlformats.org/officeDocument/2006/relationships/image" Target="../media/image1.png"/><Relationship Id="rId1" Type="http://schemas.microsoft.com/office/2007/relationships/media" Target="../media/media3.wav"/><Relationship Id="rId2" Type="http://schemas.openxmlformats.org/officeDocument/2006/relationships/audio" Target="../media/media3.wav"/></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notesSlide" Target="../notesSlides/notesSlide4.xml"/><Relationship Id="rId5" Type="http://schemas.openxmlformats.org/officeDocument/2006/relationships/image" Target="../media/image1.png"/><Relationship Id="rId1" Type="http://schemas.microsoft.com/office/2007/relationships/media" Target="../media/media4.wav"/><Relationship Id="rId2"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5.xml"/><Relationship Id="rId5" Type="http://schemas.openxmlformats.org/officeDocument/2006/relationships/hyperlink" Target="http://www.jwpepper.com" TargetMode="External"/><Relationship Id="rId6" Type="http://schemas.openxmlformats.org/officeDocument/2006/relationships/hyperlink" Target="http://www.sheetmusicplus.com" TargetMode="External"/><Relationship Id="rId7" Type="http://schemas.openxmlformats.org/officeDocument/2006/relationships/image" Target="../media/image1.png"/><Relationship Id="rId1" Type="http://schemas.microsoft.com/office/2007/relationships/media" Target="../media/media5.wav"/><Relationship Id="rId2" Type="http://schemas.openxmlformats.org/officeDocument/2006/relationships/audio" Target="../media/media5.wav"/></Relationships>
</file>

<file path=ppt/slides/_rels/slide6.xml.rels><?xml version="1.0" encoding="UTF-8" standalone="yes"?>
<Relationships xmlns="http://schemas.openxmlformats.org/package/2006/relationships"><Relationship Id="rId3" Type="http://schemas.microsoft.com/office/2007/relationships/media" Target="../media/media6.wav"/><Relationship Id="rId4" Type="http://schemas.openxmlformats.org/officeDocument/2006/relationships/audio" Target="../media/media6.wav"/><Relationship Id="rId5" Type="http://schemas.openxmlformats.org/officeDocument/2006/relationships/slideLayout" Target="../slideLayouts/slideLayout5.xml"/><Relationship Id="rId6" Type="http://schemas.openxmlformats.org/officeDocument/2006/relationships/notesSlide" Target="../notesSlides/notesSlide6.xml"/><Relationship Id="rId7" Type="http://schemas.openxmlformats.org/officeDocument/2006/relationships/image" Target="../media/image3.jpeg"/><Relationship Id="rId8" Type="http://schemas.openxmlformats.org/officeDocument/2006/relationships/image" Target="../media/image4.png"/><Relationship Id="rId9" Type="http://schemas.openxmlformats.org/officeDocument/2006/relationships/image" Target="../media/image1.png"/><Relationship Id="rId1" Type="http://schemas.microsoft.com/office/2007/relationships/media" Target="file://localhost/Users/jasonjohnston/Dropbox/CU/post%20tonal/Lutoslawski/LMOe1.mp3" TargetMode="External"/><Relationship Id="rId2" Type="http://schemas.openxmlformats.org/officeDocument/2006/relationships/audio" Target="file://localhost/Users/jasonjohnston/Dropbox/CU/post%20tonal/Lutoslawski/LMOe1.mp3" TargetMode="External"/></Relationships>
</file>

<file path=ppt/slides/_rels/slide7.xml.rels><?xml version="1.0" encoding="UTF-8" standalone="yes"?>
<Relationships xmlns="http://schemas.openxmlformats.org/package/2006/relationships"><Relationship Id="rId11" Type="http://schemas.openxmlformats.org/officeDocument/2006/relationships/image" Target="../media/image5.jpeg"/><Relationship Id="rId12" Type="http://schemas.openxmlformats.org/officeDocument/2006/relationships/image" Target="../media/image6.jpeg"/><Relationship Id="rId13" Type="http://schemas.openxmlformats.org/officeDocument/2006/relationships/image" Target="../media/image7.jpeg"/><Relationship Id="rId14" Type="http://schemas.openxmlformats.org/officeDocument/2006/relationships/image" Target="../media/image8.png"/><Relationship Id="rId15" Type="http://schemas.openxmlformats.org/officeDocument/2006/relationships/image" Target="../media/image4.png"/><Relationship Id="rId16" Type="http://schemas.openxmlformats.org/officeDocument/2006/relationships/image" Target="../media/image1.png"/><Relationship Id="rId1" Type="http://schemas.microsoft.com/office/2007/relationships/media" Target="file://localhost/Users/jasonjohnston/Dropbox/CU/post%20tonal/Lutoslawski/LMOe2.mp3" TargetMode="External"/><Relationship Id="rId2" Type="http://schemas.openxmlformats.org/officeDocument/2006/relationships/audio" Target="file://localhost/Users/jasonjohnston/Dropbox/CU/post%20tonal/Lutoslawski/LMOe2.mp3" TargetMode="External"/><Relationship Id="rId3" Type="http://schemas.microsoft.com/office/2007/relationships/media" Target="file://localhost/Users/jasonjohnston/Dropbox/CU/post%20tonal/Lutoslawski/LMOe3.mp3" TargetMode="External"/><Relationship Id="rId4" Type="http://schemas.openxmlformats.org/officeDocument/2006/relationships/audio" Target="file://localhost/Users/jasonjohnston/Dropbox/CU/post%20tonal/Lutoslawski/LMOe3.mp3" TargetMode="External"/><Relationship Id="rId5" Type="http://schemas.microsoft.com/office/2007/relationships/media" Target="file://localhost/Users/jasonjohnston/Dropbox/CU/post%20tonal/Lutoslawski/LMOe4.mp3" TargetMode="External"/><Relationship Id="rId6" Type="http://schemas.openxmlformats.org/officeDocument/2006/relationships/audio" Target="file://localhost/Users/jasonjohnston/Dropbox/CU/post%20tonal/Lutoslawski/LMOe4.mp3" TargetMode="External"/><Relationship Id="rId7" Type="http://schemas.microsoft.com/office/2007/relationships/media" Target="../media/media7.wav"/><Relationship Id="rId8" Type="http://schemas.openxmlformats.org/officeDocument/2006/relationships/audio" Target="../media/media7.wav"/><Relationship Id="rId9" Type="http://schemas.openxmlformats.org/officeDocument/2006/relationships/slideLayout" Target="../slideLayouts/slideLayout5.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microsoft.com/office/2007/relationships/media" Target="../media/media8.wav"/><Relationship Id="rId4" Type="http://schemas.openxmlformats.org/officeDocument/2006/relationships/audio" Target="../media/media8.wav"/><Relationship Id="rId5" Type="http://schemas.openxmlformats.org/officeDocument/2006/relationships/slideLayout" Target="../slideLayouts/slideLayout5.xml"/><Relationship Id="rId6" Type="http://schemas.openxmlformats.org/officeDocument/2006/relationships/notesSlide" Target="../notesSlides/notesSlide8.xml"/><Relationship Id="rId7" Type="http://schemas.openxmlformats.org/officeDocument/2006/relationships/image" Target="../media/image9.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5.mp3" TargetMode="External"/><Relationship Id="rId2" Type="http://schemas.openxmlformats.org/officeDocument/2006/relationships/audio" Target="file://localhost/Users/jasonjohnston/Dropbox/CU/post%20tonal/Lutoslawski/LMOe5.mp3" TargetMode="External"/></Relationships>
</file>

<file path=ppt/slides/_rels/slide9.xml.rels><?xml version="1.0" encoding="UTF-8" standalone="yes"?>
<Relationships xmlns="http://schemas.openxmlformats.org/package/2006/relationships"><Relationship Id="rId3" Type="http://schemas.microsoft.com/office/2007/relationships/media" Target="../media/media9.wav"/><Relationship Id="rId4" Type="http://schemas.openxmlformats.org/officeDocument/2006/relationships/audio" Target="../media/media9.wav"/><Relationship Id="rId5" Type="http://schemas.openxmlformats.org/officeDocument/2006/relationships/slideLayout" Target="../slideLayouts/slideLayout5.xml"/><Relationship Id="rId6" Type="http://schemas.openxmlformats.org/officeDocument/2006/relationships/notesSlide" Target="../notesSlides/notesSlide9.xml"/><Relationship Id="rId7" Type="http://schemas.openxmlformats.org/officeDocument/2006/relationships/image" Target="../media/image10.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6.mp3" TargetMode="External"/><Relationship Id="rId2" Type="http://schemas.openxmlformats.org/officeDocument/2006/relationships/audio" Target="file://localhost/Users/jasonjohnston/Dropbox/CU/post%20tonal/Lutoslawski/LMOe6.mp3" TargetMode="External"/></Relationships>
</file>

<file path=ppt/slides/_rels/slide10.xml.rels><?xml version="1.0" encoding="UTF-8" standalone="yes"?>
<Relationships xmlns="http://schemas.openxmlformats.org/package/2006/relationships"><Relationship Id="rId3" Type="http://schemas.microsoft.com/office/2007/relationships/media" Target="../media/media10.wav"/><Relationship Id="rId4" Type="http://schemas.openxmlformats.org/officeDocument/2006/relationships/audio" Target="../media/media10.wav"/><Relationship Id="rId5" Type="http://schemas.openxmlformats.org/officeDocument/2006/relationships/slideLayout" Target="../slideLayouts/slideLayout5.xml"/><Relationship Id="rId6" Type="http://schemas.openxmlformats.org/officeDocument/2006/relationships/notesSlide" Target="../notesSlides/notesSlide10.xml"/><Relationship Id="rId7" Type="http://schemas.openxmlformats.org/officeDocument/2006/relationships/image" Target="../media/image11.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7.mp3" TargetMode="External"/><Relationship Id="rId2" Type="http://schemas.openxmlformats.org/officeDocument/2006/relationships/audio" Target="file://localhost/Users/jasonjohnston/Dropbox/CU/post%20tonal/Lutoslawski/LMOe7.mp3" TargetMode="External"/></Relationships>
</file>

<file path=ppt/slides/_rels/slide11.xml.rels><?xml version="1.0" encoding="UTF-8" standalone="yes"?>
<Relationships xmlns="http://schemas.openxmlformats.org/package/2006/relationships"><Relationship Id="rId3" Type="http://schemas.microsoft.com/office/2007/relationships/media" Target="../media/media11.wav"/><Relationship Id="rId4" Type="http://schemas.openxmlformats.org/officeDocument/2006/relationships/audio" Target="../media/media11.wav"/><Relationship Id="rId5" Type="http://schemas.openxmlformats.org/officeDocument/2006/relationships/slideLayout" Target="../slideLayouts/slideLayout5.xml"/><Relationship Id="rId6" Type="http://schemas.openxmlformats.org/officeDocument/2006/relationships/notesSlide" Target="../notesSlides/notesSlide11.xml"/><Relationship Id="rId7" Type="http://schemas.openxmlformats.org/officeDocument/2006/relationships/image" Target="../media/image12.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8.mp3" TargetMode="External"/><Relationship Id="rId2" Type="http://schemas.openxmlformats.org/officeDocument/2006/relationships/audio" Target="file://localhost/Users/jasonjohnston/Dropbox/CU/post%20tonal/Lutoslawski/LMOe8.mp3" TargetMode="External"/></Relationships>
</file>

<file path=ppt/slides/_rels/slide12.xml.rels><?xml version="1.0" encoding="UTF-8" standalone="yes"?>
<Relationships xmlns="http://schemas.openxmlformats.org/package/2006/relationships"><Relationship Id="rId3" Type="http://schemas.microsoft.com/office/2007/relationships/media" Target="../media/media12.wav"/><Relationship Id="rId4" Type="http://schemas.openxmlformats.org/officeDocument/2006/relationships/audio" Target="../media/media12.wav"/><Relationship Id="rId5" Type="http://schemas.openxmlformats.org/officeDocument/2006/relationships/slideLayout" Target="../slideLayouts/slideLayout5.xml"/><Relationship Id="rId6" Type="http://schemas.openxmlformats.org/officeDocument/2006/relationships/notesSlide" Target="../notesSlides/notesSlide12.xml"/><Relationship Id="rId7" Type="http://schemas.openxmlformats.org/officeDocument/2006/relationships/image" Target="../media/image13.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13.mp3" TargetMode="External"/><Relationship Id="rId2" Type="http://schemas.openxmlformats.org/officeDocument/2006/relationships/audio" Target="file://localhost/Users/jasonjohnston/Dropbox/CU/post%20tonal/Lutoslawski/LMOe13.mp3" TargetMode="External"/></Relationships>
</file>

<file path=ppt/slides/_rels/slide13.xml.rels><?xml version="1.0" encoding="UTF-8" standalone="yes"?>
<Relationships xmlns="http://schemas.openxmlformats.org/package/2006/relationships"><Relationship Id="rId3" Type="http://schemas.microsoft.com/office/2007/relationships/media" Target="../media/media13.wav"/><Relationship Id="rId4" Type="http://schemas.openxmlformats.org/officeDocument/2006/relationships/audio" Target="../media/media13.wav"/><Relationship Id="rId5" Type="http://schemas.openxmlformats.org/officeDocument/2006/relationships/slideLayout" Target="../slideLayouts/slideLayout5.xml"/><Relationship Id="rId6" Type="http://schemas.openxmlformats.org/officeDocument/2006/relationships/notesSlide" Target="../notesSlides/notesSlide13.xml"/><Relationship Id="rId7" Type="http://schemas.openxmlformats.org/officeDocument/2006/relationships/image" Target="../media/image14.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14.mp3" TargetMode="External"/><Relationship Id="rId2" Type="http://schemas.openxmlformats.org/officeDocument/2006/relationships/audio" Target="file://localhost/Users/jasonjohnston/Dropbox/CU/post%20tonal/Lutoslawski/LMOe14.mp3" TargetMode="External"/></Relationships>
</file>

<file path=ppt/slides/_rels/slide14.xml.rels><?xml version="1.0" encoding="UTF-8" standalone="yes"?>
<Relationships xmlns="http://schemas.openxmlformats.org/package/2006/relationships"><Relationship Id="rId11" Type="http://schemas.openxmlformats.org/officeDocument/2006/relationships/image" Target="../media/image17.jpeg"/><Relationship Id="rId12" Type="http://schemas.openxmlformats.org/officeDocument/2006/relationships/image" Target="../media/image8.png"/><Relationship Id="rId13" Type="http://schemas.openxmlformats.org/officeDocument/2006/relationships/image" Target="../media/image1.png"/><Relationship Id="rId1" Type="http://schemas.microsoft.com/office/2007/relationships/media" Target="file://localhost/Users/jasonjohnston/Dropbox/CU/post%20tonal/Lutoslawski/LMOe15.mp3" TargetMode="External"/><Relationship Id="rId2" Type="http://schemas.openxmlformats.org/officeDocument/2006/relationships/audio" Target="file://localhost/Users/jasonjohnston/Dropbox/CU/post%20tonal/Lutoslawski/LMOe15.mp3" TargetMode="External"/><Relationship Id="rId3" Type="http://schemas.microsoft.com/office/2007/relationships/media" Target="file://localhost/Users/jasonjohnston/Dropbox/CU/post%20tonal/Lutoslawski/LMOe16.mp3" TargetMode="External"/><Relationship Id="rId4" Type="http://schemas.openxmlformats.org/officeDocument/2006/relationships/audio" Target="file://localhost/Users/jasonjohnston/Dropbox/CU/post%20tonal/Lutoslawski/LMOe16.mp3" TargetMode="External"/><Relationship Id="rId5" Type="http://schemas.microsoft.com/office/2007/relationships/media" Target="../media/media14.wav"/><Relationship Id="rId6" Type="http://schemas.openxmlformats.org/officeDocument/2006/relationships/audio" Target="../media/media14.wav"/><Relationship Id="rId7" Type="http://schemas.openxmlformats.org/officeDocument/2006/relationships/slideLayout" Target="../slideLayouts/slideLayout5.xml"/><Relationship Id="rId8" Type="http://schemas.openxmlformats.org/officeDocument/2006/relationships/notesSlide" Target="../notesSlides/notesSlide14.xml"/><Relationship Id="rId9" Type="http://schemas.openxmlformats.org/officeDocument/2006/relationships/image" Target="../media/image15.jpeg"/><Relationship Id="rId10"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microsoft.com/office/2007/relationships/media" Target="../media/media15.wav"/><Relationship Id="rId4" Type="http://schemas.openxmlformats.org/officeDocument/2006/relationships/audio" Target="../media/media15.wav"/><Relationship Id="rId5" Type="http://schemas.openxmlformats.org/officeDocument/2006/relationships/slideLayout" Target="../slideLayouts/slideLayout5.xml"/><Relationship Id="rId6" Type="http://schemas.openxmlformats.org/officeDocument/2006/relationships/notesSlide" Target="../notesSlides/notesSlide15.xml"/><Relationship Id="rId7" Type="http://schemas.openxmlformats.org/officeDocument/2006/relationships/image" Target="../media/image18.jpeg"/><Relationship Id="rId8" Type="http://schemas.openxmlformats.org/officeDocument/2006/relationships/image" Target="../media/image4.png"/><Relationship Id="rId9" Type="http://schemas.openxmlformats.org/officeDocument/2006/relationships/image" Target="../media/image1.png"/><Relationship Id="rId1" Type="http://schemas.microsoft.com/office/2007/relationships/media" Target="file://localhost/Users/jasonjohnston/Dropbox/CU/post%20tonal/Lutoslawski/LMOe17.mp3" TargetMode="External"/><Relationship Id="rId2" Type="http://schemas.openxmlformats.org/officeDocument/2006/relationships/audio" Target="file://localhost/Users/jasonjohnston/Dropbox/CU/post%20tonal/Lutoslawski/LMOe17.mp3" TargetMode="External"/></Relationships>
</file>

<file path=ppt/slides/_rels/slide16.xml.rels><?xml version="1.0" encoding="UTF-8" standalone="yes"?>
<Relationships xmlns="http://schemas.openxmlformats.org/package/2006/relationships"><Relationship Id="rId11" Type="http://schemas.openxmlformats.org/officeDocument/2006/relationships/slideLayout" Target="../slideLayouts/slideLayout5.xml"/><Relationship Id="rId12" Type="http://schemas.openxmlformats.org/officeDocument/2006/relationships/notesSlide" Target="../notesSlides/notesSlide16.xml"/><Relationship Id="rId13" Type="http://schemas.openxmlformats.org/officeDocument/2006/relationships/image" Target="../media/image19.jpeg"/><Relationship Id="rId14" Type="http://schemas.openxmlformats.org/officeDocument/2006/relationships/image" Target="../media/image20.jpeg"/><Relationship Id="rId15" Type="http://schemas.openxmlformats.org/officeDocument/2006/relationships/image" Target="../media/image21.jpeg"/><Relationship Id="rId16" Type="http://schemas.openxmlformats.org/officeDocument/2006/relationships/image" Target="../media/image4.png"/><Relationship Id="rId17" Type="http://schemas.openxmlformats.org/officeDocument/2006/relationships/image" Target="../media/image1.png"/><Relationship Id="rId1" Type="http://schemas.microsoft.com/office/2007/relationships/media" Target="file://localhost/Users/jasonjohnston/Dropbox/CU/post%20tonal/Lutoslawski/LMOe18.mp3" TargetMode="External"/><Relationship Id="rId2" Type="http://schemas.openxmlformats.org/officeDocument/2006/relationships/audio" Target="file://localhost/Users/jasonjohnston/Dropbox/CU/post%20tonal/Lutoslawski/LMOe18.mp3" TargetMode="External"/><Relationship Id="rId3" Type="http://schemas.microsoft.com/office/2007/relationships/media" Target="file://localhost/Users/jasonjohnston/Dropbox/CU/post%20tonal/Lutoslawski/LMOe19.mp3" TargetMode="External"/><Relationship Id="rId4" Type="http://schemas.openxmlformats.org/officeDocument/2006/relationships/audio" Target="file://localhost/Users/jasonjohnston/Dropbox/CU/post%20tonal/Lutoslawski/LMOe19.mp3" TargetMode="External"/><Relationship Id="rId5" Type="http://schemas.microsoft.com/office/2007/relationships/media" Target="file://localhost/Users/jasonjohnston/Dropbox/CU/post%20tonal/Lutoslawski/LMOe20.mp3" TargetMode="External"/><Relationship Id="rId6" Type="http://schemas.openxmlformats.org/officeDocument/2006/relationships/audio" Target="file://localhost/Users/jasonjohnston/Dropbox/CU/post%20tonal/Lutoslawski/LMOe20.mp3" TargetMode="External"/><Relationship Id="rId7" Type="http://schemas.microsoft.com/office/2007/relationships/media" Target="file://localhost/Users/jasonjohnston/Dropbox/CU/post%20tonal/Lutoslawski/LMOe21.mp3" TargetMode="External"/><Relationship Id="rId8" Type="http://schemas.openxmlformats.org/officeDocument/2006/relationships/audio" Target="file://localhost/Users/jasonjohnston/Dropbox/CU/post%20tonal/Lutoslawski/LMOe21.mp3" TargetMode="External"/><Relationship Id="rId9" Type="http://schemas.microsoft.com/office/2007/relationships/media" Target="../media/media16.wav"/><Relationship Id="rId10" Type="http://schemas.openxmlformats.org/officeDocument/2006/relationships/audio" Target="../media/media16.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17.xml"/><Relationship Id="rId5" Type="http://schemas.openxmlformats.org/officeDocument/2006/relationships/image" Target="../media/image22.jpeg"/><Relationship Id="rId6" Type="http://schemas.openxmlformats.org/officeDocument/2006/relationships/image" Target="../media/image23.jpeg"/><Relationship Id="rId7" Type="http://schemas.openxmlformats.org/officeDocument/2006/relationships/image" Target="../media/image24.jpeg"/><Relationship Id="rId8" Type="http://schemas.openxmlformats.org/officeDocument/2006/relationships/image" Target="../media/image1.png"/><Relationship Id="rId1" Type="http://schemas.microsoft.com/office/2007/relationships/media" Target="../media/media17.wav"/><Relationship Id="rId2" Type="http://schemas.openxmlformats.org/officeDocument/2006/relationships/audio" Target="../media/media17.wav"/></Relationships>
</file>

<file path=ppt/slides/_rels/slide18.xml.rels><?xml version="1.0" encoding="UTF-8" standalone="yes"?>
<Relationships xmlns="http://schemas.openxmlformats.org/package/2006/relationships"><Relationship Id="rId3" Type="http://schemas.microsoft.com/office/2007/relationships/media" Target="../media/media18.wav"/><Relationship Id="rId4" Type="http://schemas.openxmlformats.org/officeDocument/2006/relationships/audio" Target="../media/media18.wav"/><Relationship Id="rId5" Type="http://schemas.openxmlformats.org/officeDocument/2006/relationships/slideLayout" Target="../slideLayouts/slideLayout5.xml"/><Relationship Id="rId6" Type="http://schemas.openxmlformats.org/officeDocument/2006/relationships/notesSlide" Target="../notesSlides/notesSlide18.xml"/><Relationship Id="rId7" Type="http://schemas.openxmlformats.org/officeDocument/2006/relationships/image" Target="../media/image25.jpeg"/><Relationship Id="rId8" Type="http://schemas.openxmlformats.org/officeDocument/2006/relationships/image" Target="../media/image4.png"/><Relationship Id="rId9" Type="http://schemas.openxmlformats.org/officeDocument/2006/relationships/image" Target="../media/image1.png"/><Relationship Id="rId1" Type="http://schemas.microsoft.com/office/2007/relationships/media" Target="file://localhost/Users/jasonjohnston/Dropbox/CU/post%20tonal/Lutoslawski/LMOe22.mp3" TargetMode="External"/><Relationship Id="rId2" Type="http://schemas.openxmlformats.org/officeDocument/2006/relationships/audio" Target="file://localhost/Users/jasonjohnston/Dropbox/CU/post%20tonal/Lutoslawski/LMOe22.mp3" TargetMode="External"/></Relationships>
</file>

<file path=ppt/slides/_rels/slide19.xml.rels><?xml version="1.0" encoding="UTF-8" standalone="yes"?>
<Relationships xmlns="http://schemas.openxmlformats.org/package/2006/relationships"><Relationship Id="rId3" Type="http://schemas.microsoft.com/office/2007/relationships/media" Target="../media/media19.wav"/><Relationship Id="rId4" Type="http://schemas.openxmlformats.org/officeDocument/2006/relationships/audio" Target="../media/media19.wav"/><Relationship Id="rId5" Type="http://schemas.openxmlformats.org/officeDocument/2006/relationships/slideLayout" Target="../slideLayouts/slideLayout5.xml"/><Relationship Id="rId6" Type="http://schemas.openxmlformats.org/officeDocument/2006/relationships/notesSlide" Target="../notesSlides/notesSlide19.xml"/><Relationship Id="rId7" Type="http://schemas.openxmlformats.org/officeDocument/2006/relationships/image" Target="../media/image26.jpeg"/><Relationship Id="rId8" Type="http://schemas.openxmlformats.org/officeDocument/2006/relationships/image" Target="../media/image8.png"/><Relationship Id="rId9" Type="http://schemas.openxmlformats.org/officeDocument/2006/relationships/image" Target="../media/image1.png"/><Relationship Id="rId1" Type="http://schemas.microsoft.com/office/2007/relationships/media" Target="file://localhost/Users/jasonjohnston/Dropbox/CU/post%20tonal/Lutoslawski/LMOe23.mp3" TargetMode="External"/><Relationship Id="rId2" Type="http://schemas.openxmlformats.org/officeDocument/2006/relationships/audio" Target="file://localhost/Users/jasonjohnston/Dropbox/CU/post%20tonal/Lutoslawski/LMOe23.mp3"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https://open.spotify.com/track/2pXlIst8VaDV6bthW6uf7K" TargetMode="External"/><Relationship Id="rId12" Type="http://schemas.openxmlformats.org/officeDocument/2006/relationships/hyperlink" Target="https://open.spotify.com/track/5dX9e6ImP9sytELsbAVZIH" TargetMode="External"/><Relationship Id="rId13" Type="http://schemas.openxmlformats.org/officeDocument/2006/relationships/hyperlink" Target="https://open.spotify.com/track/7kKILxcsRZfan9ABTVWJq7" TargetMode="External"/><Relationship Id="rId14" Type="http://schemas.openxmlformats.org/officeDocument/2006/relationships/image" Target="../media/image1.png"/><Relationship Id="rId1" Type="http://schemas.microsoft.com/office/2007/relationships/media" Target="../media/media20.mp3"/><Relationship Id="rId2" Type="http://schemas.openxmlformats.org/officeDocument/2006/relationships/audio" Target="../media/media20.mp3"/><Relationship Id="rId3" Type="http://schemas.microsoft.com/office/2007/relationships/media" Target="../media/media21.mp3"/><Relationship Id="rId4" Type="http://schemas.openxmlformats.org/officeDocument/2006/relationships/audio" Target="../media/media21.mp3"/><Relationship Id="rId5" Type="http://schemas.microsoft.com/office/2007/relationships/media" Target="../media/media22.mp3"/><Relationship Id="rId6" Type="http://schemas.openxmlformats.org/officeDocument/2006/relationships/audio" Target="../media/media22.mp3"/><Relationship Id="rId7" Type="http://schemas.microsoft.com/office/2007/relationships/media" Target="../media/media23.wav"/><Relationship Id="rId8" Type="http://schemas.openxmlformats.org/officeDocument/2006/relationships/audio" Target="../media/media23.wav"/><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21.xml"/><Relationship Id="rId5" Type="http://schemas.openxmlformats.org/officeDocument/2006/relationships/hyperlink" Target="http://www.sheetmusicplus.com" TargetMode="External"/><Relationship Id="rId6" Type="http://schemas.openxmlformats.org/officeDocument/2006/relationships/hyperlink" Target="http://www.jwpepper.com" TargetMode="External"/><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1.png"/><Relationship Id="rId1" Type="http://schemas.microsoft.com/office/2007/relationships/media" Target="../media/media24.wav"/><Relationship Id="rId2" Type="http://schemas.openxmlformats.org/officeDocument/2006/relationships/audio" Target="../media/media24.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sp>
        <p:nvSpPr>
          <p:cNvPr id="19" name="Shape 19"/>
          <p:cNvSpPr txBox="1">
            <a:spLocks noGrp="1"/>
          </p:cNvSpPr>
          <p:nvPr>
            <p:ph type="ctrTitle"/>
          </p:nvPr>
        </p:nvSpPr>
        <p:spPr>
          <a:xfrm>
            <a:off x="914400" y="2685750"/>
            <a:ext cx="8407500" cy="1657800"/>
          </a:xfrm>
          <a:prstGeom prst="rect">
            <a:avLst/>
          </a:prstGeom>
        </p:spPr>
        <p:txBody>
          <a:bodyPr lIns="38100" tIns="38100" rIns="38100" bIns="38100" anchor="t" anchorCtr="0">
            <a:noAutofit/>
          </a:bodyPr>
          <a:lstStyle/>
          <a:p>
            <a:pPr algn="ctr" rtl="0">
              <a:lnSpc>
                <a:spcPct val="100000"/>
              </a:lnSpc>
              <a:spcBef>
                <a:spcPts val="0"/>
              </a:spcBef>
              <a:buNone/>
            </a:pPr>
            <a:r>
              <a:rPr lang="en-US" i="1">
                <a:solidFill>
                  <a:srgbClr val="7C8D6E"/>
                </a:solidFill>
                <a:latin typeface="georgia"/>
                <a:ea typeface="georgia"/>
                <a:cs typeface="georgia"/>
                <a:sym typeface="georgia"/>
              </a:rPr>
              <a:t>Mini Overture</a:t>
            </a:r>
          </a:p>
          <a:p>
            <a:pPr algn="ctr" rtl="0">
              <a:lnSpc>
                <a:spcPct val="100000"/>
              </a:lnSpc>
              <a:spcBef>
                <a:spcPts val="0"/>
              </a:spcBef>
              <a:buNone/>
            </a:pPr>
            <a:r>
              <a:rPr lang="en-US" i="1">
                <a:solidFill>
                  <a:srgbClr val="7C8D6E"/>
                </a:solidFill>
                <a:latin typeface="georgia"/>
                <a:ea typeface="georgia"/>
                <a:cs typeface="georgia"/>
                <a:sym typeface="georgia"/>
              </a:rPr>
              <a:t>for Brass Quintet</a:t>
            </a:r>
          </a:p>
        </p:txBody>
      </p:sp>
      <p:sp>
        <p:nvSpPr>
          <p:cNvPr id="20" name="Shape 20"/>
          <p:cNvSpPr txBox="1">
            <a:spLocks noGrp="1"/>
          </p:cNvSpPr>
          <p:nvPr>
            <p:ph type="subTitle" idx="1"/>
          </p:nvPr>
        </p:nvSpPr>
        <p:spPr>
          <a:xfrm>
            <a:off x="1828800" y="4572000"/>
            <a:ext cx="6578599" cy="990599"/>
          </a:xfrm>
          <a:prstGeom prst="rect">
            <a:avLst/>
          </a:prstGeom>
        </p:spPr>
        <p:txBody>
          <a:bodyPr lIns="38100" tIns="38100" rIns="38100" bIns="38100" anchor="t" anchorCtr="0">
            <a:noAutofit/>
          </a:bodyPr>
          <a:lstStyle/>
          <a:p>
            <a:pPr algn="ctr" rtl="0">
              <a:lnSpc>
                <a:spcPct val="100000"/>
              </a:lnSpc>
              <a:spcBef>
                <a:spcPts val="0"/>
              </a:spcBef>
              <a:buNone/>
            </a:pPr>
            <a:r>
              <a:rPr lang="en-US">
                <a:solidFill>
                  <a:schemeClr val="accent4"/>
                </a:solidFill>
                <a:latin typeface="georgia"/>
                <a:ea typeface="georgia"/>
                <a:cs typeface="georgia"/>
                <a:sym typeface="georgia"/>
              </a:rPr>
              <a:t>Witold Lutoslawski</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16158"/>
    </mc:Choice>
    <mc:Fallback>
      <p:transition xmlns:p14="http://schemas.microsoft.com/office/powerpoint/2010/main" advClick="0" advTm="1615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100" y="0"/>
            <a:ext cx="10160099" cy="1452300"/>
          </a:xfrm>
          <a:prstGeom prst="rect">
            <a:avLst/>
          </a:prstGeom>
        </p:spPr>
        <p:txBody>
          <a:bodyPr lIns="38100" tIns="38100" rIns="38100" bIns="38100" anchor="t" anchorCtr="0">
            <a:noAutofit/>
          </a:bodyPr>
          <a:lstStyle/>
          <a:p>
            <a:pPr algn="ctr" rtl="0">
              <a:lnSpc>
                <a:spcPct val="100000"/>
              </a:lnSpc>
              <a:spcBef>
                <a:spcPts val="0"/>
              </a:spcBef>
              <a:buNone/>
            </a:pPr>
            <a:r>
              <a:rPr lang="en-US" sz="4266" dirty="0" err="1">
                <a:solidFill>
                  <a:srgbClr val="7C8D6E"/>
                </a:solidFill>
                <a:latin typeface="georgia"/>
                <a:ea typeface="georgia"/>
                <a:cs typeface="georgia"/>
                <a:sym typeface="georgia"/>
              </a:rPr>
              <a:t>Witold</a:t>
            </a:r>
            <a:r>
              <a:rPr lang="en-US" sz="4266" dirty="0">
                <a:solidFill>
                  <a:srgbClr val="7C8D6E"/>
                </a:solidFill>
                <a:latin typeface="georgia"/>
                <a:ea typeface="georgia"/>
                <a:cs typeface="georgia"/>
                <a:sym typeface="georgia"/>
              </a:rPr>
              <a:t> </a:t>
            </a:r>
            <a:r>
              <a:rPr lang="en-US" sz="4266" dirty="0" err="1">
                <a:solidFill>
                  <a:srgbClr val="7C8D6E"/>
                </a:solidFill>
                <a:latin typeface="georgia"/>
                <a:ea typeface="georgia"/>
                <a:cs typeface="georgia"/>
                <a:sym typeface="georgia"/>
              </a:rPr>
              <a:t>Lutoslawski</a:t>
            </a:r>
            <a:endParaRPr lang="en-US" sz="4266" dirty="0">
              <a:solidFill>
                <a:srgbClr val="7C8D6E"/>
              </a:solidFill>
              <a:latin typeface="georgia"/>
              <a:ea typeface="georgia"/>
              <a:cs typeface="georgia"/>
              <a:sym typeface="georgia"/>
            </a:endParaRPr>
          </a:p>
          <a:p>
            <a:pPr algn="ctr" rtl="0">
              <a:lnSpc>
                <a:spcPct val="100000"/>
              </a:lnSpc>
              <a:spcBef>
                <a:spcPts val="0"/>
              </a:spcBef>
              <a:buNone/>
            </a:pPr>
            <a:r>
              <a:rPr lang="en-US" sz="3000" dirty="0">
                <a:solidFill>
                  <a:schemeClr val="accent4"/>
                </a:solidFill>
                <a:latin typeface="georgia"/>
                <a:ea typeface="georgia"/>
                <a:cs typeface="georgia"/>
                <a:sym typeface="georgia"/>
              </a:rPr>
              <a:t>January 1913 - February 1994</a:t>
            </a:r>
          </a:p>
        </p:txBody>
      </p:sp>
      <p:sp>
        <p:nvSpPr>
          <p:cNvPr id="26" name="Shape 26"/>
          <p:cNvSpPr txBox="1">
            <a:spLocks noGrp="1"/>
          </p:cNvSpPr>
          <p:nvPr>
            <p:ph type="body" idx="1"/>
          </p:nvPr>
        </p:nvSpPr>
        <p:spPr>
          <a:xfrm>
            <a:off x="0" y="1452300"/>
            <a:ext cx="6097799" cy="6167700"/>
          </a:xfrm>
          <a:prstGeom prst="rect">
            <a:avLst/>
          </a:prstGeom>
        </p:spPr>
        <p:txBody>
          <a:bodyPr lIns="38100" tIns="38100" rIns="38100" bIns="38100" anchor="t" anchorCtr="0">
            <a:noAutofit/>
          </a:bodyPr>
          <a:lstStyle/>
          <a:p>
            <a:pPr rtl="0">
              <a:lnSpc>
                <a:spcPct val="100000"/>
              </a:lnSpc>
              <a:spcBef>
                <a:spcPts val="0"/>
              </a:spcBef>
              <a:buNone/>
            </a:pPr>
            <a:r>
              <a:rPr lang="en-US" sz="2000">
                <a:solidFill>
                  <a:srgbClr val="A61C00"/>
                </a:solidFill>
                <a:latin typeface="georgia"/>
                <a:ea typeface="georgia"/>
                <a:cs typeface="georgia"/>
                <a:sym typeface="georgia"/>
              </a:rPr>
              <a:t>Early Personal Background</a:t>
            </a:r>
          </a:p>
          <a:p>
            <a:pPr rtl="0">
              <a:lnSpc>
                <a:spcPct val="100000"/>
              </a:lnSpc>
              <a:spcBef>
                <a:spcPts val="0"/>
              </a:spcBef>
              <a:buNone/>
            </a:pPr>
            <a:endParaRPr sz="2000"/>
          </a:p>
          <a:p>
            <a:pPr marL="381000" marR="0" lvl="0" indent="-177800" rtl="0">
              <a:lnSpc>
                <a:spcPct val="100000"/>
              </a:lnSpc>
              <a:spcBef>
                <a:spcPts val="0"/>
              </a:spcBef>
              <a:spcAft>
                <a:spcPts val="0"/>
              </a:spcAft>
              <a:buClr>
                <a:srgbClr val="7C8D6E"/>
              </a:buClr>
              <a:buSzPct val="100000"/>
              <a:buFont typeface="Arial"/>
              <a:buChar char="●"/>
            </a:pPr>
            <a:r>
              <a:rPr lang="en-US" sz="2000">
                <a:solidFill>
                  <a:srgbClr val="7C8D6E"/>
                </a:solidFill>
                <a:latin typeface="georgia"/>
                <a:ea typeface="georgia"/>
                <a:cs typeface="georgia"/>
                <a:sym typeface="georgia"/>
              </a:rPr>
              <a:t>Polish Composer </a:t>
            </a:r>
          </a:p>
          <a:p>
            <a:pPr marL="381000" marR="0" lvl="0" indent="-177800" rtl="0">
              <a:lnSpc>
                <a:spcPct val="100000"/>
              </a:lnSpc>
              <a:spcBef>
                <a:spcPts val="0"/>
              </a:spcBef>
              <a:spcAft>
                <a:spcPts val="0"/>
              </a:spcAft>
              <a:buClr>
                <a:srgbClr val="7C8D6E"/>
              </a:buClr>
              <a:buSzPct val="100000"/>
              <a:buFont typeface="Arial"/>
              <a:buChar char="●"/>
            </a:pPr>
            <a:r>
              <a:rPr lang="en-US" sz="2000">
                <a:solidFill>
                  <a:srgbClr val="7C8D6E"/>
                </a:solidFill>
                <a:latin typeface="georgia"/>
                <a:ea typeface="georgia"/>
                <a:cs typeface="georgia"/>
                <a:sym typeface="georgia"/>
              </a:rPr>
              <a:t>University of Warsaw (1931 - 1937)</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Mathematics</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Piano</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Composition</a:t>
            </a:r>
          </a:p>
          <a:p>
            <a:pPr marL="381000" marR="0" lvl="0" indent="-177800" rtl="0">
              <a:lnSpc>
                <a:spcPct val="100000"/>
              </a:lnSpc>
              <a:spcBef>
                <a:spcPts val="0"/>
              </a:spcBef>
              <a:spcAft>
                <a:spcPts val="0"/>
              </a:spcAft>
              <a:buClr>
                <a:srgbClr val="7C8D6E"/>
              </a:buClr>
              <a:buSzPct val="100000"/>
              <a:buFont typeface="Arial"/>
              <a:buChar char="●"/>
            </a:pPr>
            <a:r>
              <a:rPr lang="en-US" sz="2000">
                <a:solidFill>
                  <a:srgbClr val="7C8D6E"/>
                </a:solidFill>
                <a:latin typeface="georgia"/>
                <a:ea typeface="georgia"/>
                <a:cs typeface="georgia"/>
                <a:sym typeface="georgia"/>
              </a:rPr>
              <a:t>WW II</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Drafted into Krakov Army</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Captured by Germans</a:t>
            </a:r>
          </a:p>
          <a:p>
            <a:pPr marL="1371600" marR="0" lvl="2" indent="-355600" rtl="0">
              <a:lnSpc>
                <a:spcPct val="100000"/>
              </a:lnSpc>
              <a:spcBef>
                <a:spcPts val="0"/>
              </a:spcBef>
              <a:spcAft>
                <a:spcPts val="0"/>
              </a:spcAft>
              <a:buClr>
                <a:srgbClr val="7C8D6E"/>
              </a:buClr>
              <a:buSzPct val="100000"/>
              <a:buFont typeface="Wingdings"/>
              <a:buChar char="§"/>
            </a:pPr>
            <a:r>
              <a:rPr lang="en-US" sz="2000">
                <a:solidFill>
                  <a:srgbClr val="7C8D6E"/>
                </a:solidFill>
                <a:latin typeface="georgia"/>
                <a:ea typeface="georgia"/>
                <a:cs typeface="georgia"/>
                <a:sym typeface="georgia"/>
              </a:rPr>
              <a:t>Escaped during the march to the concentration camp</a:t>
            </a:r>
          </a:p>
          <a:p>
            <a:pPr marL="1371600" marR="0" lvl="2" indent="-355600" rtl="0">
              <a:lnSpc>
                <a:spcPct val="100000"/>
              </a:lnSpc>
              <a:spcBef>
                <a:spcPts val="0"/>
              </a:spcBef>
              <a:spcAft>
                <a:spcPts val="0"/>
              </a:spcAft>
              <a:buClr>
                <a:srgbClr val="7C8D6E"/>
              </a:buClr>
              <a:buSzPct val="100000"/>
              <a:buFont typeface="Wingdings"/>
              <a:buChar char="§"/>
            </a:pPr>
            <a:r>
              <a:rPr lang="en-US" sz="2000">
                <a:solidFill>
                  <a:srgbClr val="7C8D6E"/>
                </a:solidFill>
                <a:latin typeface="georgia"/>
                <a:ea typeface="georgia"/>
                <a:cs typeface="georgia"/>
                <a:sym typeface="georgia"/>
              </a:rPr>
              <a:t>Ran 250 miles back to Warsaw </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Later escaped the Warsaw Uprising losing most of his music and scores to the German invasion</a:t>
            </a:r>
          </a:p>
          <a:p>
            <a:pPr marL="381000" marR="0" lvl="0" indent="-177800" rtl="0">
              <a:lnSpc>
                <a:spcPct val="100000"/>
              </a:lnSpc>
              <a:spcBef>
                <a:spcPts val="0"/>
              </a:spcBef>
              <a:spcAft>
                <a:spcPts val="0"/>
              </a:spcAft>
              <a:buClr>
                <a:srgbClr val="7C8D6E"/>
              </a:buClr>
              <a:buSzPct val="100000"/>
              <a:buFont typeface="Arial"/>
              <a:buChar char="●"/>
            </a:pPr>
            <a:r>
              <a:rPr lang="en-US" sz="2000">
                <a:solidFill>
                  <a:srgbClr val="7C8D6E"/>
                </a:solidFill>
                <a:latin typeface="georgia"/>
                <a:ea typeface="georgia"/>
                <a:cs typeface="georgia"/>
                <a:sym typeface="georgia"/>
              </a:rPr>
              <a:t>Soviet Influence (Stalin)</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Considered a “formalist” and was shunned</a:t>
            </a:r>
          </a:p>
          <a:p>
            <a:pPr marL="914400" marR="0" lvl="1" indent="-355600" rtl="0">
              <a:lnSpc>
                <a:spcPct val="100000"/>
              </a:lnSpc>
              <a:spcBef>
                <a:spcPts val="0"/>
              </a:spcBef>
              <a:spcAft>
                <a:spcPts val="0"/>
              </a:spcAft>
              <a:buClr>
                <a:schemeClr val="accent4"/>
              </a:buClr>
              <a:buSzPct val="100000"/>
              <a:buFont typeface="Courier New"/>
              <a:buChar char="o"/>
            </a:pPr>
            <a:r>
              <a:rPr lang="en-US" sz="2000">
                <a:solidFill>
                  <a:schemeClr val="accent4"/>
                </a:solidFill>
                <a:latin typeface="georgia"/>
                <a:ea typeface="georgia"/>
                <a:cs typeface="georgia"/>
                <a:sym typeface="georgia"/>
              </a:rPr>
              <a:t>Forced to write music considered acceptable</a:t>
            </a:r>
          </a:p>
          <a:p>
            <a:pPr rtl="0">
              <a:lnSpc>
                <a:spcPct val="100000"/>
              </a:lnSpc>
              <a:spcBef>
                <a:spcPts val="0"/>
              </a:spcBef>
              <a:buNone/>
            </a:pPr>
            <a:endParaRPr sz="2666">
              <a:solidFill>
                <a:srgbClr val="000000"/>
              </a:solidFill>
              <a:latin typeface="Arial"/>
              <a:ea typeface="Arial"/>
              <a:cs typeface="Arial"/>
              <a:sym typeface="Arial"/>
            </a:endParaRPr>
          </a:p>
        </p:txBody>
      </p:sp>
      <p:pic>
        <p:nvPicPr>
          <p:cNvPr id="27" name="Shape 27"/>
          <p:cNvPicPr preferRelativeResize="0"/>
          <p:nvPr/>
        </p:nvPicPr>
        <p:blipFill>
          <a:blip r:embed="rId5">
            <a:alphaModFix/>
          </a:blip>
          <a:stretch>
            <a:fillRect/>
          </a:stretch>
        </p:blipFill>
        <p:spPr>
          <a:xfrm>
            <a:off x="6097645" y="1452300"/>
            <a:ext cx="4062554" cy="6167700"/>
          </a:xfrm>
          <a:prstGeom prst="rect">
            <a:avLst/>
          </a:prstGeom>
          <a:noFill/>
          <a:ln>
            <a:noFill/>
          </a:ln>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58990"/>
    </mc:Choice>
    <mc:Fallback>
      <p:transition xmlns:p14="http://schemas.microsoft.com/office/powerpoint/2010/main" advClick="0" advTm="5899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100" y="0"/>
            <a:ext cx="10160099" cy="1295400"/>
          </a:xfrm>
          <a:prstGeom prst="rect">
            <a:avLst/>
          </a:prstGeom>
        </p:spPr>
        <p:txBody>
          <a:bodyPr lIns="38100" tIns="38100" rIns="38100" bIns="38100" anchor="t" anchorCtr="0">
            <a:noAutofit/>
          </a:bodyPr>
          <a:lstStyle/>
          <a:p>
            <a:pPr algn="ctr" rtl="0">
              <a:lnSpc>
                <a:spcPct val="100000"/>
              </a:lnSpc>
              <a:spcBef>
                <a:spcPts val="0"/>
              </a:spcBef>
              <a:buNone/>
            </a:pPr>
            <a:r>
              <a:rPr lang="en-US">
                <a:solidFill>
                  <a:srgbClr val="7C8D6E"/>
                </a:solidFill>
                <a:latin typeface="georgia"/>
                <a:ea typeface="georgia"/>
                <a:cs typeface="georgia"/>
                <a:sym typeface="georgia"/>
              </a:rPr>
              <a:t>Pertinent Compositional Influences</a:t>
            </a:r>
          </a:p>
          <a:p>
            <a:pPr algn="ctr" rtl="0">
              <a:lnSpc>
                <a:spcPct val="100000"/>
              </a:lnSpc>
              <a:spcBef>
                <a:spcPts val="0"/>
              </a:spcBef>
              <a:buNone/>
            </a:pPr>
            <a:r>
              <a:rPr lang="en-US" sz="3000">
                <a:solidFill>
                  <a:schemeClr val="accent4"/>
                </a:solidFill>
                <a:latin typeface="georgia"/>
                <a:ea typeface="georgia"/>
                <a:cs typeface="georgia"/>
                <a:sym typeface="georgia"/>
              </a:rPr>
              <a:t>Folk, Serialism, Aleatory</a:t>
            </a:r>
          </a:p>
        </p:txBody>
      </p:sp>
      <p:sp>
        <p:nvSpPr>
          <p:cNvPr id="33" name="Shape 33"/>
          <p:cNvSpPr txBox="1">
            <a:spLocks noGrp="1"/>
          </p:cNvSpPr>
          <p:nvPr>
            <p:ph type="body" idx="1"/>
          </p:nvPr>
        </p:nvSpPr>
        <p:spPr>
          <a:xfrm>
            <a:off x="100" y="1828800"/>
            <a:ext cx="5074799" cy="5791200"/>
          </a:xfrm>
          <a:prstGeom prst="rect">
            <a:avLst/>
          </a:prstGeom>
        </p:spPr>
        <p:txBody>
          <a:bodyPr lIns="38100" tIns="38100" rIns="38100" bIns="38100" anchor="t" anchorCtr="0">
            <a:noAutofit/>
          </a:bodyPr>
          <a:lstStyle/>
          <a:p>
            <a:pPr lvl="0" rtl="0">
              <a:lnSpc>
                <a:spcPct val="100000"/>
              </a:lnSpc>
              <a:spcBef>
                <a:spcPts val="0"/>
              </a:spcBef>
              <a:buNone/>
            </a:pPr>
            <a:r>
              <a:rPr lang="en-US" sz="2000" dirty="0">
                <a:solidFill>
                  <a:srgbClr val="A61C00"/>
                </a:solidFill>
                <a:latin typeface="georgia"/>
                <a:ea typeface="georgia"/>
                <a:cs typeface="georgia"/>
                <a:sym typeface="georgia"/>
              </a:rPr>
              <a:t>Folk Influence</a:t>
            </a:r>
          </a:p>
          <a:p>
            <a:pPr marL="381000" marR="0" lvl="0" indent="-177800" rtl="0">
              <a:lnSpc>
                <a:spcPct val="100000"/>
              </a:lnSpc>
              <a:spcBef>
                <a:spcPts val="0"/>
              </a:spcBef>
              <a:spcAft>
                <a:spcPts val="0"/>
              </a:spcAft>
              <a:buClr>
                <a:srgbClr val="7C8D6E"/>
              </a:buClr>
              <a:buSzPct val="100000"/>
              <a:buFont typeface="Arial"/>
              <a:buChar char="●"/>
            </a:pPr>
            <a:r>
              <a:rPr lang="en-US" sz="2000" dirty="0">
                <a:solidFill>
                  <a:srgbClr val="7C8D6E"/>
                </a:solidFill>
                <a:latin typeface="georgia"/>
                <a:ea typeface="georgia"/>
                <a:cs typeface="georgia"/>
                <a:sym typeface="georgia"/>
              </a:rPr>
              <a:t>Heavy Influence of Polish Folk Music</a:t>
            </a:r>
          </a:p>
          <a:p>
            <a:pPr marL="914400" marR="0" lvl="1" indent="-355600" rtl="0">
              <a:lnSpc>
                <a:spcPct val="100000"/>
              </a:lnSpc>
              <a:spcBef>
                <a:spcPts val="0"/>
              </a:spcBef>
              <a:spcAft>
                <a:spcPts val="0"/>
              </a:spcAft>
              <a:buClr>
                <a:schemeClr val="accent4"/>
              </a:buClr>
              <a:buSzPct val="100000"/>
              <a:buFont typeface="Courier New"/>
              <a:buChar char="o"/>
            </a:pPr>
            <a:r>
              <a:rPr lang="en-US" sz="2000" dirty="0">
                <a:solidFill>
                  <a:schemeClr val="accent4"/>
                </a:solidFill>
                <a:latin typeface="georgia"/>
                <a:ea typeface="georgia"/>
                <a:cs typeface="georgia"/>
                <a:sym typeface="georgia"/>
              </a:rPr>
              <a:t>using deconstruction techniques most melodies and harmonies are unrecognizable </a:t>
            </a:r>
          </a:p>
          <a:p>
            <a:pPr marR="0" rtl="0">
              <a:lnSpc>
                <a:spcPct val="100000"/>
              </a:lnSpc>
              <a:spcBef>
                <a:spcPts val="0"/>
              </a:spcBef>
              <a:spcAft>
                <a:spcPts val="0"/>
              </a:spcAft>
              <a:buNone/>
            </a:pPr>
            <a:endParaRPr sz="2000" dirty="0">
              <a:solidFill>
                <a:srgbClr val="7C8D6E"/>
              </a:solidFill>
              <a:latin typeface="georgia"/>
              <a:ea typeface="georgia"/>
              <a:cs typeface="georgia"/>
              <a:sym typeface="georgia"/>
            </a:endParaRPr>
          </a:p>
          <a:p>
            <a:pPr marR="0" lvl="0" rtl="0">
              <a:lnSpc>
                <a:spcPct val="100000"/>
              </a:lnSpc>
              <a:spcBef>
                <a:spcPts val="0"/>
              </a:spcBef>
              <a:spcAft>
                <a:spcPts val="0"/>
              </a:spcAft>
              <a:buNone/>
            </a:pPr>
            <a:r>
              <a:rPr lang="en-US" sz="2000" dirty="0">
                <a:solidFill>
                  <a:srgbClr val="A61C00"/>
                </a:solidFill>
                <a:latin typeface="georgia"/>
                <a:ea typeface="georgia"/>
                <a:cs typeface="georgia"/>
                <a:sym typeface="georgia"/>
              </a:rPr>
              <a:t>Serialism</a:t>
            </a:r>
          </a:p>
          <a:p>
            <a:pPr marL="381000" marR="0" lvl="0" indent="-177800" rtl="0">
              <a:lnSpc>
                <a:spcPct val="100000"/>
              </a:lnSpc>
              <a:spcBef>
                <a:spcPts val="0"/>
              </a:spcBef>
              <a:spcAft>
                <a:spcPts val="0"/>
              </a:spcAft>
              <a:buClr>
                <a:srgbClr val="7C8D6E"/>
              </a:buClr>
              <a:buSzPct val="100000"/>
              <a:buFont typeface="Arial"/>
              <a:buChar char="●"/>
            </a:pPr>
            <a:r>
              <a:rPr lang="en-US" sz="2000" dirty="0">
                <a:solidFill>
                  <a:srgbClr val="7C8D6E"/>
                </a:solidFill>
                <a:latin typeface="georgia"/>
                <a:ea typeface="georgia"/>
                <a:cs typeface="georgia"/>
                <a:sym typeface="georgia"/>
              </a:rPr>
              <a:t>The </a:t>
            </a:r>
            <a:r>
              <a:rPr lang="en-US" sz="2000" dirty="0" err="1">
                <a:solidFill>
                  <a:srgbClr val="7C8D6E"/>
                </a:solidFill>
                <a:latin typeface="georgia"/>
                <a:ea typeface="georgia"/>
                <a:cs typeface="georgia"/>
                <a:sym typeface="georgia"/>
              </a:rPr>
              <a:t>Lutoslawski</a:t>
            </a:r>
            <a:r>
              <a:rPr lang="en-US" sz="2000" dirty="0">
                <a:solidFill>
                  <a:srgbClr val="7C8D6E"/>
                </a:solidFill>
                <a:latin typeface="georgia"/>
                <a:ea typeface="georgia"/>
                <a:cs typeface="georgia"/>
                <a:sym typeface="georgia"/>
              </a:rPr>
              <a:t> Tone Row</a:t>
            </a:r>
          </a:p>
          <a:p>
            <a:pPr marL="914400" marR="0" lvl="1" indent="-355600" rtl="0">
              <a:lnSpc>
                <a:spcPct val="100000"/>
              </a:lnSpc>
              <a:spcBef>
                <a:spcPts val="0"/>
              </a:spcBef>
              <a:spcAft>
                <a:spcPts val="0"/>
              </a:spcAft>
              <a:buClr>
                <a:srgbClr val="000000"/>
              </a:buClr>
              <a:buSzPct val="100000"/>
              <a:buFont typeface="Courier New"/>
              <a:buChar char="o"/>
            </a:pPr>
            <a:r>
              <a:rPr lang="en-US" sz="2000" dirty="0">
                <a:solidFill>
                  <a:schemeClr val="accent4"/>
                </a:solidFill>
                <a:latin typeface="georgia"/>
                <a:ea typeface="georgia"/>
                <a:cs typeface="georgia"/>
                <a:sym typeface="georgia"/>
              </a:rPr>
              <a:t>Based on melodies and harmonies of specific intervals for that specific composition </a:t>
            </a:r>
          </a:p>
          <a:p>
            <a:pPr marL="914400" marR="0" lvl="1" indent="-355600" rtl="0">
              <a:lnSpc>
                <a:spcPct val="100000"/>
              </a:lnSpc>
              <a:spcBef>
                <a:spcPts val="0"/>
              </a:spcBef>
              <a:spcAft>
                <a:spcPts val="0"/>
              </a:spcAft>
              <a:buClr>
                <a:srgbClr val="000000"/>
              </a:buClr>
              <a:buSzPct val="100000"/>
              <a:buFont typeface="Courier New"/>
              <a:buChar char="o"/>
            </a:pPr>
            <a:r>
              <a:rPr lang="en-US" sz="2000" dirty="0">
                <a:solidFill>
                  <a:schemeClr val="accent4"/>
                </a:solidFill>
                <a:latin typeface="georgia"/>
                <a:ea typeface="georgia"/>
                <a:cs typeface="georgia"/>
                <a:sym typeface="georgia"/>
              </a:rPr>
              <a:t>Dense chords vs. Tone clusters</a:t>
            </a:r>
          </a:p>
          <a:p>
            <a:pPr marL="914400" marR="0" lvl="1" indent="-355600" rtl="0">
              <a:lnSpc>
                <a:spcPct val="100000"/>
              </a:lnSpc>
              <a:spcBef>
                <a:spcPts val="0"/>
              </a:spcBef>
              <a:spcAft>
                <a:spcPts val="0"/>
              </a:spcAft>
              <a:buClr>
                <a:srgbClr val="000000"/>
              </a:buClr>
              <a:buSzPct val="100000"/>
              <a:buFont typeface="Courier New"/>
              <a:buChar char="o"/>
            </a:pPr>
            <a:r>
              <a:rPr lang="en-US" sz="2000" dirty="0">
                <a:solidFill>
                  <a:schemeClr val="accent4"/>
                </a:solidFill>
                <a:latin typeface="georgia"/>
                <a:ea typeface="georgia"/>
                <a:cs typeface="georgia"/>
                <a:sym typeface="georgia"/>
              </a:rPr>
              <a:t>Different in conception than the Schoenberg 12-tone row</a:t>
            </a:r>
          </a:p>
          <a:p>
            <a:pPr marL="381000" marR="0" lvl="0" indent="-177800" rtl="0">
              <a:lnSpc>
                <a:spcPct val="100000"/>
              </a:lnSpc>
              <a:spcBef>
                <a:spcPts val="0"/>
              </a:spcBef>
              <a:spcAft>
                <a:spcPts val="0"/>
              </a:spcAft>
              <a:buClr>
                <a:srgbClr val="7C8D6E"/>
              </a:buClr>
              <a:buSzPct val="100000"/>
              <a:buFont typeface="Arial"/>
              <a:buChar char="●"/>
            </a:pPr>
            <a:r>
              <a:rPr lang="en-US" sz="2000" i="1" dirty="0">
                <a:solidFill>
                  <a:srgbClr val="7C8D6E"/>
                </a:solidFill>
                <a:latin typeface="georgia"/>
                <a:ea typeface="georgia"/>
                <a:cs typeface="georgia"/>
                <a:sym typeface="georgia"/>
              </a:rPr>
              <a:t>Symphony No. 1</a:t>
            </a:r>
          </a:p>
          <a:p>
            <a:pPr marL="381000" marR="0" lvl="0" indent="-177800" rtl="0">
              <a:lnSpc>
                <a:spcPct val="100000"/>
              </a:lnSpc>
              <a:spcBef>
                <a:spcPts val="0"/>
              </a:spcBef>
              <a:spcAft>
                <a:spcPts val="0"/>
              </a:spcAft>
              <a:buClr>
                <a:srgbClr val="7C8D6E"/>
              </a:buClr>
              <a:buSzPct val="100000"/>
              <a:buFont typeface="Arial"/>
              <a:buChar char="●"/>
            </a:pPr>
            <a:r>
              <a:rPr lang="en-US" sz="2000" i="1" dirty="0">
                <a:solidFill>
                  <a:srgbClr val="7C8D6E"/>
                </a:solidFill>
                <a:latin typeface="georgia"/>
                <a:ea typeface="georgia"/>
                <a:cs typeface="georgia"/>
                <a:sym typeface="georgia"/>
              </a:rPr>
              <a:t>Paganini Variations</a:t>
            </a:r>
          </a:p>
          <a:p>
            <a:pPr marL="381000" marR="0" lvl="0" indent="-177800" rtl="0">
              <a:lnSpc>
                <a:spcPct val="100000"/>
              </a:lnSpc>
              <a:spcBef>
                <a:spcPts val="0"/>
              </a:spcBef>
              <a:spcAft>
                <a:spcPts val="0"/>
              </a:spcAft>
              <a:buClr>
                <a:srgbClr val="7C8D6E"/>
              </a:buClr>
              <a:buSzPct val="100000"/>
              <a:buFont typeface="Arial"/>
              <a:buChar char="●"/>
            </a:pPr>
            <a:r>
              <a:rPr lang="en-US" sz="2000" i="1" dirty="0" err="1">
                <a:solidFill>
                  <a:srgbClr val="7C8D6E"/>
                </a:solidFill>
                <a:latin typeface="georgia"/>
                <a:ea typeface="georgia"/>
                <a:cs typeface="georgia"/>
                <a:sym typeface="georgia"/>
              </a:rPr>
              <a:t>Muzyka</a:t>
            </a:r>
            <a:r>
              <a:rPr lang="en-US" sz="2000" i="1" dirty="0">
                <a:solidFill>
                  <a:srgbClr val="7C8D6E"/>
                </a:solidFill>
                <a:latin typeface="georgia"/>
                <a:ea typeface="georgia"/>
                <a:cs typeface="georgia"/>
                <a:sym typeface="georgia"/>
              </a:rPr>
              <a:t> </a:t>
            </a:r>
            <a:r>
              <a:rPr lang="en-US" sz="2000" i="1" dirty="0" err="1">
                <a:solidFill>
                  <a:srgbClr val="7C8D6E"/>
                </a:solidFill>
                <a:latin typeface="georgia"/>
                <a:ea typeface="georgia"/>
                <a:cs typeface="georgia"/>
                <a:sym typeface="georgia"/>
              </a:rPr>
              <a:t>zalobna</a:t>
            </a:r>
            <a:endParaRPr lang="en-US" sz="2000" i="1" dirty="0">
              <a:solidFill>
                <a:srgbClr val="7C8D6E"/>
              </a:solidFill>
              <a:latin typeface="georgia"/>
              <a:ea typeface="georgia"/>
              <a:cs typeface="georgia"/>
              <a:sym typeface="georgia"/>
            </a:endParaRPr>
          </a:p>
          <a:p>
            <a:pPr marL="0" marR="0" lvl="0" indent="0" rtl="0">
              <a:lnSpc>
                <a:spcPct val="100000"/>
              </a:lnSpc>
              <a:spcBef>
                <a:spcPts val="0"/>
              </a:spcBef>
              <a:spcAft>
                <a:spcPts val="0"/>
              </a:spcAft>
              <a:buNone/>
            </a:pPr>
            <a:endParaRPr sz="2000" dirty="0">
              <a:solidFill>
                <a:schemeClr val="accent4"/>
              </a:solidFill>
              <a:latin typeface="georgia"/>
              <a:ea typeface="georgia"/>
              <a:cs typeface="georgia"/>
              <a:sym typeface="georgia"/>
            </a:endParaRPr>
          </a:p>
          <a:p>
            <a:pPr marR="0" lvl="0" rtl="0">
              <a:lnSpc>
                <a:spcPct val="100000"/>
              </a:lnSpc>
              <a:spcBef>
                <a:spcPts val="0"/>
              </a:spcBef>
              <a:spcAft>
                <a:spcPts val="0"/>
              </a:spcAft>
              <a:buNone/>
            </a:pPr>
            <a:endParaRPr sz="2000" dirty="0">
              <a:solidFill>
                <a:srgbClr val="7C8D6E"/>
              </a:solidFill>
              <a:latin typeface="georgia"/>
              <a:ea typeface="georgia"/>
              <a:cs typeface="georgia"/>
              <a:sym typeface="georgia"/>
            </a:endParaRPr>
          </a:p>
          <a:p>
            <a:pPr rtl="0">
              <a:lnSpc>
                <a:spcPct val="100000"/>
              </a:lnSpc>
              <a:spcBef>
                <a:spcPts val="0"/>
              </a:spcBef>
              <a:buNone/>
            </a:pPr>
            <a:endParaRPr sz="2666" dirty="0">
              <a:solidFill>
                <a:srgbClr val="000000"/>
              </a:solidFill>
              <a:latin typeface="Arial"/>
              <a:ea typeface="Arial"/>
              <a:cs typeface="Arial"/>
              <a:sym typeface="Arial"/>
            </a:endParaRPr>
          </a:p>
        </p:txBody>
      </p:sp>
      <p:sp>
        <p:nvSpPr>
          <p:cNvPr id="34" name="Shape 34"/>
          <p:cNvSpPr txBox="1"/>
          <p:nvPr/>
        </p:nvSpPr>
        <p:spPr>
          <a:xfrm>
            <a:off x="5085201" y="1827846"/>
            <a:ext cx="5074799" cy="5792154"/>
          </a:xfrm>
          <a:prstGeom prst="rect">
            <a:avLst/>
          </a:prstGeom>
          <a:noFill/>
          <a:ln>
            <a:noFill/>
          </a:ln>
        </p:spPr>
        <p:txBody>
          <a:bodyPr lIns="91425" tIns="91425" rIns="91425" bIns="91425" anchor="t" anchorCtr="0">
            <a:noAutofit/>
          </a:bodyPr>
          <a:lstStyle/>
          <a:p>
            <a:pPr lvl="0" rtl="0">
              <a:spcBef>
                <a:spcPts val="0"/>
              </a:spcBef>
              <a:buNone/>
            </a:pPr>
            <a:r>
              <a:rPr lang="en-US" sz="2000" dirty="0" err="1">
                <a:solidFill>
                  <a:srgbClr val="A61C00"/>
                </a:solidFill>
                <a:latin typeface="georgia"/>
                <a:ea typeface="georgia"/>
                <a:cs typeface="georgia"/>
                <a:sym typeface="georgia"/>
              </a:rPr>
              <a:t>Aleatory</a:t>
            </a:r>
            <a:r>
              <a:rPr lang="en-US" sz="2000" dirty="0">
                <a:solidFill>
                  <a:srgbClr val="A61C00"/>
                </a:solidFill>
                <a:latin typeface="georgia"/>
                <a:ea typeface="georgia"/>
                <a:cs typeface="georgia"/>
                <a:sym typeface="georgia"/>
              </a:rPr>
              <a:t> technique:</a:t>
            </a:r>
            <a:r>
              <a:rPr lang="en-US" sz="2000" dirty="0">
                <a:solidFill>
                  <a:srgbClr val="7C8D6E"/>
                </a:solidFill>
                <a:latin typeface="georgia"/>
                <a:ea typeface="georgia"/>
                <a:cs typeface="georgia"/>
                <a:sym typeface="georgia"/>
              </a:rPr>
              <a:t> Left to chance and/or the determination of the performer.</a:t>
            </a:r>
          </a:p>
          <a:p>
            <a:pPr marL="381000" lvl="0" indent="-177800" rtl="0">
              <a:spcBef>
                <a:spcPts val="0"/>
              </a:spcBef>
              <a:buClr>
                <a:srgbClr val="7C8D6E"/>
              </a:buClr>
              <a:buSzPct val="100000"/>
              <a:buFont typeface="Arial"/>
              <a:buChar char="●"/>
            </a:pPr>
            <a:r>
              <a:rPr lang="en-US" sz="2000" dirty="0">
                <a:solidFill>
                  <a:srgbClr val="7C8D6E"/>
                </a:solidFill>
                <a:latin typeface="georgia"/>
                <a:ea typeface="georgia"/>
                <a:cs typeface="georgia"/>
                <a:sym typeface="georgia"/>
              </a:rPr>
              <a:t>Indeterminacy</a:t>
            </a:r>
          </a:p>
          <a:p>
            <a:pPr marL="914400" lvl="1" indent="-355600" rtl="0">
              <a:spcBef>
                <a:spcPts val="0"/>
              </a:spcBef>
              <a:buClr>
                <a:schemeClr val="accent4"/>
              </a:buClr>
              <a:buSzPct val="100000"/>
              <a:buFont typeface="Courier New"/>
              <a:buChar char="o"/>
            </a:pPr>
            <a:r>
              <a:rPr lang="en-US" sz="2000" dirty="0">
                <a:solidFill>
                  <a:schemeClr val="accent4"/>
                </a:solidFill>
                <a:latin typeface="georgia"/>
                <a:ea typeface="georgia"/>
                <a:cs typeface="georgia"/>
                <a:sym typeface="georgia"/>
              </a:rPr>
              <a:t>The ability of a piece to be performed in substantially different ways</a:t>
            </a:r>
          </a:p>
          <a:p>
            <a:pPr marL="381000" lvl="0" indent="-177800" rtl="0">
              <a:spcBef>
                <a:spcPts val="0"/>
              </a:spcBef>
              <a:buClr>
                <a:srgbClr val="7C8D6E"/>
              </a:buClr>
              <a:buSzPct val="100000"/>
              <a:buFont typeface="Arial"/>
              <a:buChar char="●"/>
            </a:pPr>
            <a:r>
              <a:rPr lang="en-US" sz="2000" dirty="0">
                <a:solidFill>
                  <a:srgbClr val="7C8D6E"/>
                </a:solidFill>
                <a:latin typeface="georgia"/>
                <a:ea typeface="georgia"/>
                <a:cs typeface="georgia"/>
                <a:sym typeface="georgia"/>
              </a:rPr>
              <a:t>John Cage influence</a:t>
            </a:r>
          </a:p>
          <a:p>
            <a:pPr marL="381000" lvl="0" indent="-177800" rtl="0">
              <a:spcBef>
                <a:spcPts val="0"/>
              </a:spcBef>
              <a:buClr>
                <a:srgbClr val="7C8D6E"/>
              </a:buClr>
              <a:buSzPct val="100000"/>
              <a:buFont typeface="Arial"/>
              <a:buChar char="●"/>
            </a:pPr>
            <a:r>
              <a:rPr lang="en-US" sz="2000" i="1" dirty="0">
                <a:solidFill>
                  <a:srgbClr val="7C8D6E"/>
                </a:solidFill>
                <a:latin typeface="georgia"/>
                <a:ea typeface="georgia"/>
                <a:cs typeface="georgia"/>
                <a:sym typeface="georgia"/>
              </a:rPr>
              <a:t>String Quartet (1964)</a:t>
            </a:r>
          </a:p>
          <a:p>
            <a:pPr marL="381000" lvl="0" indent="-177800" rtl="0">
              <a:spcBef>
                <a:spcPts val="0"/>
              </a:spcBef>
              <a:buClr>
                <a:srgbClr val="7C8D6E"/>
              </a:buClr>
              <a:buSzPct val="100000"/>
              <a:buFont typeface="Arial"/>
              <a:buChar char="●"/>
            </a:pPr>
            <a:r>
              <a:rPr lang="en-US" sz="2000" i="1" dirty="0">
                <a:solidFill>
                  <a:srgbClr val="7C8D6E"/>
                </a:solidFill>
                <a:latin typeface="georgia"/>
                <a:ea typeface="georgia"/>
                <a:cs typeface="georgia"/>
                <a:sym typeface="georgia"/>
              </a:rPr>
              <a:t>Three Postludes</a:t>
            </a:r>
          </a:p>
          <a:p>
            <a:pPr marL="381000" lvl="0" indent="-177800" rtl="0">
              <a:spcBef>
                <a:spcPts val="0"/>
              </a:spcBef>
              <a:buClr>
                <a:srgbClr val="7C8D6E"/>
              </a:buClr>
              <a:buSzPct val="100000"/>
              <a:buFont typeface="Arial"/>
              <a:buChar char="●"/>
            </a:pPr>
            <a:r>
              <a:rPr lang="en-US" sz="2000" i="1" dirty="0" err="1">
                <a:solidFill>
                  <a:srgbClr val="7C8D6E"/>
                </a:solidFill>
                <a:latin typeface="georgia"/>
                <a:ea typeface="georgia"/>
                <a:cs typeface="georgia"/>
                <a:sym typeface="georgia"/>
              </a:rPr>
              <a:t>Jeux</a:t>
            </a:r>
            <a:r>
              <a:rPr lang="en-US" sz="2000" i="1" dirty="0">
                <a:solidFill>
                  <a:srgbClr val="7C8D6E"/>
                </a:solidFill>
                <a:latin typeface="georgia"/>
                <a:ea typeface="georgia"/>
                <a:cs typeface="georgia"/>
                <a:sym typeface="georgia"/>
              </a:rPr>
              <a:t> </a:t>
            </a:r>
            <a:r>
              <a:rPr lang="en-US" sz="2000" i="1" dirty="0" err="1" smtClean="0">
                <a:solidFill>
                  <a:srgbClr val="7C8D6E"/>
                </a:solidFill>
                <a:latin typeface="georgia"/>
                <a:ea typeface="georgia"/>
                <a:cs typeface="georgia"/>
                <a:sym typeface="georgia"/>
              </a:rPr>
              <a:t>venitiens</a:t>
            </a:r>
            <a:endParaRPr lang="en-US" sz="2000" i="1" dirty="0" smtClean="0">
              <a:solidFill>
                <a:srgbClr val="7C8D6E"/>
              </a:solidFill>
              <a:latin typeface="georgia"/>
              <a:ea typeface="georgia"/>
              <a:cs typeface="georgia"/>
              <a:sym typeface="georgia"/>
            </a:endParaRPr>
          </a:p>
          <a:p>
            <a:pPr marL="381000" lvl="0" indent="-177800" rtl="0">
              <a:spcBef>
                <a:spcPts val="0"/>
              </a:spcBef>
              <a:buClr>
                <a:srgbClr val="7C8D6E"/>
              </a:buClr>
              <a:buSzPct val="100000"/>
              <a:buFont typeface="Arial"/>
              <a:buChar char="●"/>
            </a:pPr>
            <a:endParaRPr lang="en-US" sz="2000" i="1" dirty="0">
              <a:solidFill>
                <a:srgbClr val="7C8D6E"/>
              </a:solidFill>
              <a:latin typeface="georgia"/>
              <a:ea typeface="georgia"/>
              <a:cs typeface="georgia"/>
              <a:sym typeface="georgia"/>
            </a:endParaRPr>
          </a:p>
          <a:p>
            <a:pPr marL="203200">
              <a:buClr>
                <a:srgbClr val="7C8D6E"/>
              </a:buClr>
              <a:buSzPct val="100000"/>
            </a:pPr>
            <a:r>
              <a:rPr lang="en-US" sz="2000" dirty="0">
                <a:solidFill>
                  <a:srgbClr val="A61C00"/>
                </a:solidFill>
                <a:latin typeface="georgia"/>
                <a:ea typeface="georgia"/>
                <a:cs typeface="georgia"/>
                <a:sym typeface="georgia"/>
              </a:rPr>
              <a:t>Other Works for Brass</a:t>
            </a:r>
            <a:r>
              <a:rPr lang="en-US" sz="2000" dirty="0" smtClean="0">
                <a:solidFill>
                  <a:srgbClr val="A61C00"/>
                </a:solidFill>
                <a:latin typeface="georgia"/>
                <a:ea typeface="georgia"/>
                <a:cs typeface="georgia"/>
                <a:sym typeface="georgia"/>
              </a:rPr>
              <a:t>:</a:t>
            </a:r>
            <a:endParaRPr lang="en-US" sz="2000" i="1" dirty="0" smtClean="0">
              <a:solidFill>
                <a:srgbClr val="7C8D6E"/>
              </a:solidFill>
              <a:latin typeface="georgia"/>
              <a:ea typeface="georgia"/>
              <a:cs typeface="georgia"/>
              <a:sym typeface="georgia"/>
            </a:endParaRPr>
          </a:p>
          <a:p>
            <a:pPr marL="381000" lvl="0" indent="-177800" rtl="0">
              <a:spcBef>
                <a:spcPts val="0"/>
              </a:spcBef>
              <a:buClr>
                <a:srgbClr val="7C8D6E"/>
              </a:buClr>
              <a:buSzPct val="100000"/>
              <a:buFont typeface="Arial"/>
              <a:buChar char="●"/>
            </a:pPr>
            <a:r>
              <a:rPr lang="en-US" sz="2000" i="1" dirty="0" smtClean="0">
                <a:solidFill>
                  <a:srgbClr val="7C8D6E"/>
                </a:solidFill>
                <a:latin typeface="georgia"/>
                <a:ea typeface="georgia"/>
                <a:cs typeface="georgia"/>
                <a:sym typeface="georgia"/>
              </a:rPr>
              <a:t>CUBE Fanfare for brass (1987)</a:t>
            </a:r>
          </a:p>
          <a:p>
            <a:pPr marL="381000" lvl="0" indent="-177800" rtl="0">
              <a:spcBef>
                <a:spcPts val="0"/>
              </a:spcBef>
              <a:buClr>
                <a:srgbClr val="7C8D6E"/>
              </a:buClr>
              <a:buSzPct val="100000"/>
              <a:buFont typeface="Arial"/>
              <a:buChar char="●"/>
            </a:pPr>
            <a:r>
              <a:rPr lang="en-US" sz="2000" i="1" dirty="0" smtClean="0">
                <a:solidFill>
                  <a:srgbClr val="7C8D6E"/>
                </a:solidFill>
                <a:latin typeface="georgia"/>
                <a:ea typeface="georgia"/>
                <a:cs typeface="georgia"/>
                <a:sym typeface="georgia"/>
              </a:rPr>
              <a:t>Fanfare for the Los Angeles Philharmonic (1993)</a:t>
            </a:r>
            <a:endParaRPr lang="en-US" sz="2000" i="1" dirty="0">
              <a:solidFill>
                <a:srgbClr val="7C8D6E"/>
              </a:solidFill>
              <a:latin typeface="georgia"/>
              <a:ea typeface="georgia"/>
              <a:cs typeface="georgia"/>
              <a:sym typeface="georgia"/>
            </a:endParaRPr>
          </a:p>
          <a:p>
            <a:pPr marL="203200" lvl="0" rtl="0">
              <a:spcBef>
                <a:spcPts val="0"/>
              </a:spcBef>
              <a:buClr>
                <a:srgbClr val="7C8D6E"/>
              </a:buClr>
              <a:buSzPct val="100000"/>
            </a:pPr>
            <a:endParaRPr lang="en-US" sz="2000" dirty="0">
              <a:solidFill>
                <a:srgbClr val="7C8D6E"/>
              </a:solidFill>
              <a:latin typeface="georgia"/>
              <a:ea typeface="georgia"/>
              <a:cs typeface="georgia"/>
              <a:sym typeface="georgia"/>
            </a:endParaRPr>
          </a:p>
          <a:p>
            <a:pPr marL="203200" lvl="0">
              <a:buClr>
                <a:srgbClr val="7C8D6E"/>
              </a:buClr>
              <a:buSzPct val="100000"/>
            </a:pPr>
            <a:endParaRPr lang="en-US" sz="2000" dirty="0" smtClean="0">
              <a:solidFill>
                <a:srgbClr val="7C8D6E"/>
              </a:solidFill>
              <a:latin typeface="georgia"/>
              <a:ea typeface="georgia"/>
              <a:cs typeface="georgia"/>
              <a:sym typeface="georgia"/>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81144"/>
    </mc:Choice>
    <mc:Fallback>
      <p:transition xmlns:p14="http://schemas.microsoft.com/office/powerpoint/2010/main" advClick="0" advTm="8114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50" y="0"/>
            <a:ext cx="10160099" cy="1194299"/>
          </a:xfrm>
          <a:prstGeom prst="rect">
            <a:avLst/>
          </a:prstGeom>
        </p:spPr>
        <p:txBody>
          <a:bodyPr lIns="38100" tIns="38100" rIns="38100" bIns="38100" anchor="t" anchorCtr="0">
            <a:noAutofit/>
          </a:bodyPr>
          <a:lstStyle/>
          <a:p>
            <a:pPr algn="ctr" rtl="0">
              <a:lnSpc>
                <a:spcPct val="100000"/>
              </a:lnSpc>
              <a:spcBef>
                <a:spcPts val="0"/>
              </a:spcBef>
              <a:buNone/>
            </a:pPr>
            <a:r>
              <a:rPr lang="en-US" i="1">
                <a:solidFill>
                  <a:srgbClr val="7C8D6E"/>
                </a:solidFill>
                <a:latin typeface="georgia"/>
                <a:ea typeface="georgia"/>
                <a:cs typeface="georgia"/>
                <a:sym typeface="georgia"/>
              </a:rPr>
              <a:t>Mini Overture for Brass Quintet</a:t>
            </a:r>
          </a:p>
          <a:p>
            <a:pPr algn="ctr" rtl="0">
              <a:lnSpc>
                <a:spcPct val="100000"/>
              </a:lnSpc>
              <a:spcBef>
                <a:spcPts val="0"/>
              </a:spcBef>
              <a:buNone/>
            </a:pPr>
            <a:r>
              <a:rPr lang="en-US" sz="3000" i="1">
                <a:solidFill>
                  <a:schemeClr val="accent4"/>
                </a:solidFill>
                <a:latin typeface="georgia"/>
                <a:ea typeface="georgia"/>
                <a:cs typeface="georgia"/>
                <a:sym typeface="georgia"/>
              </a:rPr>
              <a:t>1982</a:t>
            </a:r>
          </a:p>
          <a:p>
            <a:pPr algn="ctr" rtl="0">
              <a:lnSpc>
                <a:spcPct val="100000"/>
              </a:lnSpc>
              <a:spcBef>
                <a:spcPts val="0"/>
              </a:spcBef>
              <a:buNone/>
            </a:pPr>
            <a:endParaRPr sz="3000" i="1">
              <a:solidFill>
                <a:schemeClr val="accent4"/>
              </a:solidFill>
              <a:latin typeface="georgia"/>
              <a:ea typeface="georgia"/>
              <a:cs typeface="georgia"/>
              <a:sym typeface="georgia"/>
            </a:endParaRPr>
          </a:p>
        </p:txBody>
      </p:sp>
      <p:sp>
        <p:nvSpPr>
          <p:cNvPr id="40" name="Shape 40"/>
          <p:cNvSpPr txBox="1">
            <a:spLocks noGrp="1"/>
          </p:cNvSpPr>
          <p:nvPr>
            <p:ph type="body" idx="1"/>
          </p:nvPr>
        </p:nvSpPr>
        <p:spPr>
          <a:xfrm>
            <a:off x="0" y="1194300"/>
            <a:ext cx="5480700" cy="6425700"/>
          </a:xfrm>
          <a:prstGeom prst="rect">
            <a:avLst/>
          </a:prstGeom>
        </p:spPr>
        <p:txBody>
          <a:bodyPr lIns="38100" tIns="38100" rIns="38100" bIns="38100" anchor="t" anchorCtr="0">
            <a:noAutofit/>
          </a:bodyPr>
          <a:lstStyle/>
          <a:p>
            <a:pPr lvl="0" algn="ctr" rtl="0">
              <a:lnSpc>
                <a:spcPct val="100000"/>
              </a:lnSpc>
              <a:spcBef>
                <a:spcPts val="0"/>
              </a:spcBef>
              <a:buNone/>
            </a:pPr>
            <a:r>
              <a:rPr lang="en-US" u="sng">
                <a:solidFill>
                  <a:srgbClr val="A61C00"/>
                </a:solidFill>
                <a:latin typeface="georgia"/>
                <a:ea typeface="georgia"/>
                <a:cs typeface="georgia"/>
                <a:sym typeface="georgia"/>
              </a:rPr>
              <a:t>“Small Caricature of an Overture”</a:t>
            </a:r>
          </a:p>
          <a:p>
            <a:pPr lvl="0" rtl="0">
              <a:lnSpc>
                <a:spcPct val="100000"/>
              </a:lnSpc>
              <a:spcBef>
                <a:spcPts val="0"/>
              </a:spcBef>
              <a:buNone/>
            </a:pPr>
            <a:endParaRPr>
              <a:solidFill>
                <a:srgbClr val="7C8D6E"/>
              </a:solidFill>
              <a:latin typeface="georgia"/>
              <a:ea typeface="georgia"/>
              <a:cs typeface="georgia"/>
              <a:sym typeface="georgia"/>
            </a:endParaRPr>
          </a:p>
          <a:p>
            <a:pPr marL="381000" lvl="0" indent="-220133" rtl="0">
              <a:spcBef>
                <a:spcPts val="0"/>
              </a:spcBef>
              <a:buClr>
                <a:srgbClr val="7C8D6E"/>
              </a:buClr>
              <a:buSzPct val="98765"/>
              <a:buFont typeface="Arial"/>
              <a:buChar char="●"/>
            </a:pPr>
            <a:r>
              <a:rPr lang="en-US">
                <a:solidFill>
                  <a:srgbClr val="7C8D6E"/>
                </a:solidFill>
                <a:latin typeface="georgia"/>
                <a:ea typeface="georgia"/>
                <a:cs typeface="georgia"/>
                <a:sym typeface="georgia"/>
              </a:rPr>
              <a:t>Neoclassical aesthetic of the scherzo</a:t>
            </a:r>
          </a:p>
          <a:p>
            <a:pPr lvl="0" rtl="0">
              <a:spcBef>
                <a:spcPts val="0"/>
              </a:spcBef>
              <a:buNone/>
            </a:pPr>
            <a:endParaRPr>
              <a:solidFill>
                <a:srgbClr val="7C8D6E"/>
              </a:solidFill>
              <a:latin typeface="georgia"/>
              <a:ea typeface="georgia"/>
              <a:cs typeface="georgia"/>
              <a:sym typeface="georgia"/>
            </a:endParaRPr>
          </a:p>
          <a:p>
            <a:pPr marL="381000" lvl="0" indent="-220133" rtl="0">
              <a:spcBef>
                <a:spcPts val="0"/>
              </a:spcBef>
              <a:buClr>
                <a:srgbClr val="7C8D6E"/>
              </a:buClr>
              <a:buSzPct val="98765"/>
              <a:buFont typeface="Arial"/>
              <a:buChar char="●"/>
            </a:pPr>
            <a:r>
              <a:rPr lang="en-US">
                <a:solidFill>
                  <a:srgbClr val="7C8D6E"/>
                </a:solidFill>
                <a:latin typeface="georgia"/>
                <a:ea typeface="georgia"/>
                <a:cs typeface="georgia"/>
                <a:sym typeface="georgia"/>
              </a:rPr>
              <a:t>Idioms similar to Stravinsky’s </a:t>
            </a:r>
            <a:r>
              <a:rPr lang="en-US" i="1">
                <a:solidFill>
                  <a:srgbClr val="7C8D6E"/>
                </a:solidFill>
                <a:latin typeface="georgia"/>
                <a:ea typeface="georgia"/>
                <a:cs typeface="georgia"/>
                <a:sym typeface="georgia"/>
              </a:rPr>
              <a:t>L’histoire du soldat</a:t>
            </a:r>
          </a:p>
          <a:p>
            <a:pPr lvl="0" rtl="0">
              <a:spcBef>
                <a:spcPts val="0"/>
              </a:spcBef>
              <a:buNone/>
            </a:pPr>
            <a:endParaRPr i="1">
              <a:solidFill>
                <a:srgbClr val="7C8D6E"/>
              </a:solidFill>
              <a:latin typeface="georgia"/>
              <a:ea typeface="georgia"/>
              <a:cs typeface="georgia"/>
              <a:sym typeface="georgia"/>
            </a:endParaRPr>
          </a:p>
          <a:p>
            <a:pPr marL="381000" lvl="0" indent="-220133" rtl="0">
              <a:spcBef>
                <a:spcPts val="0"/>
              </a:spcBef>
              <a:buClr>
                <a:srgbClr val="7C8D6E"/>
              </a:buClr>
              <a:buSzPct val="98765"/>
              <a:buFont typeface="Arial"/>
              <a:buChar char="●"/>
            </a:pPr>
            <a:r>
              <a:rPr lang="en-US">
                <a:solidFill>
                  <a:srgbClr val="7C8D6E"/>
                </a:solidFill>
                <a:latin typeface="georgia"/>
                <a:ea typeface="georgia"/>
                <a:cs typeface="georgia"/>
                <a:sym typeface="georgia"/>
              </a:rPr>
              <a:t>Sonata form outlined by two 12-tone series</a:t>
            </a:r>
          </a:p>
          <a:p>
            <a:pPr lvl="0" rtl="0">
              <a:spcBef>
                <a:spcPts val="0"/>
              </a:spcBef>
              <a:buNone/>
            </a:pPr>
            <a:endParaRPr>
              <a:solidFill>
                <a:srgbClr val="7C8D6E"/>
              </a:solidFill>
              <a:latin typeface="georgia"/>
              <a:ea typeface="georgia"/>
              <a:cs typeface="georgia"/>
              <a:sym typeface="georgia"/>
            </a:endParaRPr>
          </a:p>
          <a:p>
            <a:pPr marL="381000" lvl="0" indent="-220133" rtl="0">
              <a:spcBef>
                <a:spcPts val="0"/>
              </a:spcBef>
              <a:buClr>
                <a:srgbClr val="7C8D6E"/>
              </a:buClr>
              <a:buSzPct val="98765"/>
              <a:buFont typeface="Arial"/>
              <a:buChar char="●"/>
            </a:pPr>
            <a:r>
              <a:rPr lang="en-US">
                <a:solidFill>
                  <a:srgbClr val="7C8D6E"/>
                </a:solidFill>
                <a:latin typeface="georgia"/>
                <a:ea typeface="georgia"/>
                <a:cs typeface="georgia"/>
                <a:sym typeface="georgia"/>
              </a:rPr>
              <a:t>Non Aleatoric (rare at this time)</a:t>
            </a:r>
          </a:p>
          <a:p>
            <a:pPr lvl="0" rtl="0">
              <a:lnSpc>
                <a:spcPct val="100000"/>
              </a:lnSpc>
              <a:spcBef>
                <a:spcPts val="0"/>
              </a:spcBef>
              <a:buNone/>
            </a:pPr>
            <a:endParaRPr>
              <a:solidFill>
                <a:srgbClr val="7C8D6E"/>
              </a:solidFill>
              <a:latin typeface="georgia"/>
              <a:ea typeface="georgia"/>
              <a:cs typeface="georgia"/>
              <a:sym typeface="georgia"/>
            </a:endParaRPr>
          </a:p>
        </p:txBody>
      </p:sp>
      <p:sp>
        <p:nvSpPr>
          <p:cNvPr id="41" name="Shape 41"/>
          <p:cNvSpPr txBox="1">
            <a:spLocks noGrp="1"/>
          </p:cNvSpPr>
          <p:nvPr>
            <p:ph type="body" idx="2"/>
          </p:nvPr>
        </p:nvSpPr>
        <p:spPr>
          <a:xfrm>
            <a:off x="5480700" y="1194300"/>
            <a:ext cx="4679400" cy="6425700"/>
          </a:xfrm>
          <a:prstGeom prst="rect">
            <a:avLst/>
          </a:prstGeom>
        </p:spPr>
        <p:txBody>
          <a:bodyPr lIns="38100" tIns="38100" rIns="38100" bIns="38100" anchor="t" anchorCtr="0">
            <a:noAutofit/>
          </a:bodyPr>
          <a:lstStyle/>
          <a:p>
            <a:pPr algn="ctr" rtl="0">
              <a:lnSpc>
                <a:spcPct val="100000"/>
              </a:lnSpc>
              <a:spcBef>
                <a:spcPts val="0"/>
              </a:spcBef>
              <a:buNone/>
            </a:pPr>
            <a:r>
              <a:rPr lang="en-US" sz="2400" u="sng">
                <a:solidFill>
                  <a:srgbClr val="A61C00"/>
                </a:solidFill>
                <a:latin typeface="georgia"/>
                <a:ea typeface="georgia"/>
                <a:cs typeface="georgia"/>
                <a:sym typeface="georgia"/>
              </a:rPr>
              <a:t>Dedication</a:t>
            </a:r>
          </a:p>
          <a:p>
            <a:pPr marR="0" indent="457200" rtl="0">
              <a:lnSpc>
                <a:spcPct val="100000"/>
              </a:lnSpc>
              <a:spcBef>
                <a:spcPts val="0"/>
              </a:spcBef>
              <a:spcAft>
                <a:spcPts val="0"/>
              </a:spcAft>
              <a:buNone/>
            </a:pPr>
            <a:r>
              <a:rPr lang="en-US" sz="2400">
                <a:solidFill>
                  <a:schemeClr val="accent4"/>
                </a:solidFill>
                <a:latin typeface="georgia"/>
                <a:ea typeface="georgia"/>
                <a:cs typeface="georgia"/>
                <a:sym typeface="georgia"/>
              </a:rPr>
              <a:t>Dedicated to Walter Strebi who is the father of Ursula Jones, wife of Philip Jones, leader of the internationally renowned Philip Jones Brass Ensemble who premiered the work in Lucerne Switzerland.</a:t>
            </a:r>
          </a:p>
          <a:p>
            <a:pPr marR="0" lvl="0" indent="457200" rtl="0">
              <a:lnSpc>
                <a:spcPct val="100000"/>
              </a:lnSpc>
              <a:spcBef>
                <a:spcPts val="0"/>
              </a:spcBef>
              <a:spcAft>
                <a:spcPts val="0"/>
              </a:spcAft>
              <a:buNone/>
            </a:pPr>
            <a:endParaRPr sz="2400">
              <a:solidFill>
                <a:schemeClr val="accent4"/>
              </a:solidFill>
              <a:latin typeface="georgia"/>
              <a:ea typeface="georgia"/>
              <a:cs typeface="georgia"/>
              <a:sym typeface="georgia"/>
            </a:endParaRPr>
          </a:p>
          <a:p>
            <a:pPr marR="0" algn="ctr" rtl="0">
              <a:lnSpc>
                <a:spcPct val="100000"/>
              </a:lnSpc>
              <a:spcBef>
                <a:spcPts val="0"/>
              </a:spcBef>
              <a:spcAft>
                <a:spcPts val="0"/>
              </a:spcAft>
              <a:buNone/>
            </a:pPr>
            <a:r>
              <a:rPr lang="en-US" sz="2400" u="sng">
                <a:solidFill>
                  <a:srgbClr val="A61C00"/>
                </a:solidFill>
                <a:latin typeface="georgia"/>
                <a:ea typeface="georgia"/>
                <a:cs typeface="georgia"/>
                <a:sym typeface="georgia"/>
              </a:rPr>
              <a:t>Chamber Series</a:t>
            </a:r>
          </a:p>
          <a:p>
            <a:pPr marR="0" indent="457200" rtl="0">
              <a:lnSpc>
                <a:spcPct val="100000"/>
              </a:lnSpc>
              <a:spcBef>
                <a:spcPts val="0"/>
              </a:spcBef>
              <a:spcAft>
                <a:spcPts val="0"/>
              </a:spcAft>
              <a:buNone/>
            </a:pPr>
            <a:r>
              <a:rPr lang="en-US" sz="2400">
                <a:solidFill>
                  <a:schemeClr val="accent4"/>
                </a:solidFill>
                <a:latin typeface="georgia"/>
                <a:ea typeface="georgia"/>
                <a:cs typeface="georgia"/>
                <a:sym typeface="georgia"/>
              </a:rPr>
              <a:t>The commission was part of a larger chamber series conceived but Witold and Walter</a:t>
            </a:r>
          </a:p>
          <a:p>
            <a:pPr marL="457200" marR="0" lvl="0" indent="-381000" rtl="0">
              <a:lnSpc>
                <a:spcPct val="100000"/>
              </a:lnSpc>
              <a:spcBef>
                <a:spcPts val="0"/>
              </a:spcBef>
              <a:spcAft>
                <a:spcPts val="0"/>
              </a:spcAft>
              <a:buClr>
                <a:srgbClr val="000000"/>
              </a:buClr>
              <a:buSzPct val="100000"/>
              <a:buFont typeface="Arial"/>
              <a:buChar char="●"/>
            </a:pPr>
            <a:r>
              <a:rPr lang="en-US" sz="2400" i="1">
                <a:latin typeface="georgia"/>
                <a:ea typeface="georgia"/>
                <a:cs typeface="georgia"/>
                <a:sym typeface="georgia"/>
              </a:rPr>
              <a:t>Epitaph </a:t>
            </a:r>
            <a:r>
              <a:rPr lang="en-US" sz="2400">
                <a:latin typeface="georgia"/>
                <a:ea typeface="georgia"/>
                <a:cs typeface="georgia"/>
                <a:sym typeface="georgia"/>
              </a:rPr>
              <a:t>for oboe and piano</a:t>
            </a:r>
          </a:p>
          <a:p>
            <a:pPr marL="457200" marR="0" lvl="0" indent="-381000" rtl="0">
              <a:lnSpc>
                <a:spcPct val="100000"/>
              </a:lnSpc>
              <a:spcBef>
                <a:spcPts val="0"/>
              </a:spcBef>
              <a:spcAft>
                <a:spcPts val="0"/>
              </a:spcAft>
              <a:buClr>
                <a:srgbClr val="000000"/>
              </a:buClr>
              <a:buSzPct val="100000"/>
              <a:buFont typeface="Arial"/>
              <a:buChar char="●"/>
            </a:pPr>
            <a:r>
              <a:rPr lang="en-US" sz="2400" i="1">
                <a:latin typeface="georgia"/>
                <a:ea typeface="georgia"/>
                <a:cs typeface="georgia"/>
                <a:sym typeface="georgia"/>
              </a:rPr>
              <a:t>Mini Overture</a:t>
            </a:r>
          </a:p>
          <a:p>
            <a:pPr marL="457200" marR="0" lvl="0" indent="-381000" rtl="0">
              <a:lnSpc>
                <a:spcPct val="100000"/>
              </a:lnSpc>
              <a:spcBef>
                <a:spcPts val="0"/>
              </a:spcBef>
              <a:spcAft>
                <a:spcPts val="0"/>
              </a:spcAft>
              <a:buClr>
                <a:srgbClr val="000000"/>
              </a:buClr>
              <a:buSzPct val="100000"/>
              <a:buFont typeface="Arial"/>
              <a:buChar char="●"/>
            </a:pPr>
            <a:r>
              <a:rPr lang="en-US" sz="2400" i="1">
                <a:latin typeface="georgia"/>
                <a:ea typeface="georgia"/>
                <a:cs typeface="georgia"/>
                <a:sym typeface="georgia"/>
              </a:rPr>
              <a:t>Subito</a:t>
            </a:r>
            <a:r>
              <a:rPr lang="en-US" sz="2400">
                <a:latin typeface="georgia"/>
                <a:ea typeface="georgia"/>
                <a:cs typeface="georgia"/>
                <a:sym typeface="georgia"/>
              </a:rPr>
              <a:t> for violin and piano</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67890"/>
    </mc:Choice>
    <mc:Fallback>
      <p:transition xmlns:p14="http://schemas.microsoft.com/office/powerpoint/2010/main" advClick="0" advTm="6789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Shape 46"/>
          <p:cNvSpPr txBox="1"/>
          <p:nvPr/>
        </p:nvSpPr>
        <p:spPr>
          <a:xfrm>
            <a:off x="-100" y="0"/>
            <a:ext cx="10160099" cy="917999"/>
          </a:xfrm>
          <a:prstGeom prst="rect">
            <a:avLst/>
          </a:prstGeom>
          <a:noFill/>
          <a:ln>
            <a:noFill/>
          </a:ln>
        </p:spPr>
        <p:txBody>
          <a:bodyPr lIns="38100" tIns="38100" rIns="38100" bIns="38100"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Presentation</a:t>
            </a:r>
          </a:p>
        </p:txBody>
      </p:sp>
      <p:sp>
        <p:nvSpPr>
          <p:cNvPr id="47" name="Shape 47"/>
          <p:cNvSpPr txBox="1"/>
          <p:nvPr/>
        </p:nvSpPr>
        <p:spPr>
          <a:xfrm>
            <a:off x="-100" y="918000"/>
            <a:ext cx="10160099" cy="979200"/>
          </a:xfrm>
          <a:prstGeom prst="rect">
            <a:avLst/>
          </a:prstGeom>
          <a:noFill/>
          <a:ln>
            <a:noFill/>
          </a:ln>
        </p:spPr>
        <p:txBody>
          <a:bodyPr lIns="91425" tIns="91425" rIns="91425" bIns="91425" anchor="t" anchorCtr="0">
            <a:noAutofit/>
          </a:bodyPr>
          <a:lstStyle/>
          <a:p>
            <a:pPr>
              <a:spcBef>
                <a:spcPts val="0"/>
              </a:spcBef>
              <a:buNone/>
            </a:pPr>
            <a:endParaRPr/>
          </a:p>
        </p:txBody>
      </p:sp>
      <p:sp>
        <p:nvSpPr>
          <p:cNvPr id="48" name="Shape 48"/>
          <p:cNvSpPr txBox="1"/>
          <p:nvPr/>
        </p:nvSpPr>
        <p:spPr>
          <a:xfrm>
            <a:off x="0" y="918000"/>
            <a:ext cx="10160099" cy="6701999"/>
          </a:xfrm>
          <a:prstGeom prst="rect">
            <a:avLst/>
          </a:prstGeom>
          <a:noFill/>
          <a:ln>
            <a:noFill/>
          </a:ln>
        </p:spPr>
        <p:txBody>
          <a:bodyPr lIns="91425" tIns="91425" rIns="91425" bIns="91425" anchor="t" anchorCtr="0">
            <a:noAutofit/>
          </a:bodyPr>
          <a:lstStyle/>
          <a:p>
            <a:pPr marL="177800" lvl="0" rtl="0">
              <a:spcBef>
                <a:spcPts val="0"/>
              </a:spcBef>
              <a:buClr>
                <a:srgbClr val="A61C00"/>
              </a:buClr>
              <a:buSzPct val="100000"/>
            </a:pPr>
            <a:r>
              <a:rPr lang="en-US" sz="2400" dirty="0" err="1" smtClean="0">
                <a:solidFill>
                  <a:srgbClr val="A61C00"/>
                </a:solidFill>
                <a:latin typeface="georgia"/>
                <a:ea typeface="georgia"/>
                <a:cs typeface="georgia"/>
                <a:sym typeface="georgia"/>
              </a:rPr>
              <a:t>Lutoslawski</a:t>
            </a:r>
            <a:r>
              <a:rPr lang="en-US" sz="2400" dirty="0" smtClean="0">
                <a:solidFill>
                  <a:srgbClr val="A61C00"/>
                </a:solidFill>
                <a:latin typeface="georgia"/>
                <a:ea typeface="georgia"/>
                <a:cs typeface="georgia"/>
                <a:sym typeface="georgia"/>
              </a:rPr>
              <a:t> 12-tone techniques</a:t>
            </a:r>
            <a:endParaRPr lang="en-US" sz="2400" dirty="0">
              <a:solidFill>
                <a:srgbClr val="A61C00"/>
              </a:solidFill>
              <a:latin typeface="georgia"/>
              <a:ea typeface="georgia"/>
              <a:cs typeface="georgia"/>
              <a:sym typeface="georgia"/>
            </a:endParaRPr>
          </a:p>
          <a:p>
            <a:pPr marL="914400" lvl="1" indent="-381000" rtl="0">
              <a:spcBef>
                <a:spcPts val="0"/>
              </a:spcBef>
              <a:buClr>
                <a:srgbClr val="396187"/>
              </a:buClr>
              <a:buSzPct val="100000"/>
              <a:buFont typeface="Courier New"/>
              <a:buChar char="o"/>
            </a:pPr>
            <a:r>
              <a:rPr lang="en-US" sz="2400" dirty="0" smtClean="0">
                <a:solidFill>
                  <a:srgbClr val="396187"/>
                </a:solidFill>
                <a:latin typeface="georgia"/>
                <a:ea typeface="georgia"/>
                <a:cs typeface="georgia"/>
                <a:sym typeface="georgia"/>
              </a:rPr>
              <a:t>The Aggregate</a:t>
            </a:r>
          </a:p>
          <a:p>
            <a:pPr marL="1371600" lvl="2" indent="-381000" rtl="0">
              <a:spcBef>
                <a:spcPts val="0"/>
              </a:spcBef>
              <a:buClr>
                <a:srgbClr val="7C8D6E"/>
              </a:buClr>
              <a:buSzPct val="100000"/>
              <a:buFont typeface="Wingdings"/>
              <a:buChar char="§"/>
            </a:pPr>
            <a:r>
              <a:rPr lang="en-US" sz="2400" u="sng" dirty="0" smtClean="0">
                <a:solidFill>
                  <a:srgbClr val="7C8D6E"/>
                </a:solidFill>
                <a:latin typeface="georgia"/>
                <a:ea typeface="georgia"/>
                <a:cs typeface="georgia"/>
                <a:sym typeface="georgia"/>
              </a:rPr>
              <a:t>Measure Encapsulated</a:t>
            </a:r>
            <a:r>
              <a:rPr lang="en-US" sz="2400" dirty="0" smtClean="0">
                <a:solidFill>
                  <a:srgbClr val="7C8D6E"/>
                </a:solidFill>
                <a:latin typeface="georgia"/>
                <a:ea typeface="georgia"/>
                <a:cs typeface="georgia"/>
                <a:sym typeface="georgia"/>
              </a:rPr>
              <a:t>/</a:t>
            </a:r>
            <a:r>
              <a:rPr lang="en-US" sz="2400" u="sng" dirty="0" smtClean="0">
                <a:solidFill>
                  <a:srgbClr val="7C8D6E"/>
                </a:solidFill>
                <a:latin typeface="georgia"/>
                <a:ea typeface="georgia"/>
                <a:cs typeface="georgia"/>
                <a:sym typeface="georgia"/>
              </a:rPr>
              <a:t>Chromatic Lines</a:t>
            </a:r>
            <a:r>
              <a:rPr lang="en-US" sz="2400" dirty="0" smtClean="0">
                <a:solidFill>
                  <a:srgbClr val="7C8D6E"/>
                </a:solidFill>
                <a:latin typeface="georgia"/>
                <a:ea typeface="georgia"/>
                <a:cs typeface="georgia"/>
                <a:sym typeface="georgia"/>
              </a:rPr>
              <a:t>/12-tone blocks</a:t>
            </a:r>
          </a:p>
          <a:p>
            <a:pPr marL="1371600" lvl="2" indent="-381000" rtl="0">
              <a:spcBef>
                <a:spcPts val="0"/>
              </a:spcBef>
              <a:buClr>
                <a:srgbClr val="7C8D6E"/>
              </a:buClr>
              <a:buSzPct val="100000"/>
              <a:buFont typeface="Wingdings"/>
              <a:buChar char="§"/>
            </a:pPr>
            <a:r>
              <a:rPr lang="en-US" sz="2400" dirty="0" smtClean="0">
                <a:solidFill>
                  <a:srgbClr val="7C8D6E"/>
                </a:solidFill>
                <a:latin typeface="georgia"/>
                <a:ea typeface="georgia"/>
                <a:cs typeface="georgia"/>
                <a:sym typeface="georgia"/>
              </a:rPr>
              <a:t>Discrete </a:t>
            </a:r>
            <a:r>
              <a:rPr lang="en-US" sz="2400" dirty="0" err="1" smtClean="0">
                <a:solidFill>
                  <a:srgbClr val="7C8D6E"/>
                </a:solidFill>
                <a:latin typeface="georgia"/>
                <a:ea typeface="georgia"/>
                <a:cs typeface="georgia"/>
                <a:sym typeface="georgia"/>
              </a:rPr>
              <a:t>trichords</a:t>
            </a:r>
            <a:r>
              <a:rPr lang="en-US" sz="2400" dirty="0" smtClean="0">
                <a:solidFill>
                  <a:srgbClr val="7C8D6E"/>
                </a:solidFill>
                <a:latin typeface="georgia"/>
                <a:ea typeface="georgia"/>
                <a:cs typeface="georgia"/>
                <a:sym typeface="georgia"/>
              </a:rPr>
              <a:t> and </a:t>
            </a:r>
            <a:r>
              <a:rPr lang="en-US" sz="2400" dirty="0" err="1" smtClean="0">
                <a:solidFill>
                  <a:srgbClr val="7C8D6E"/>
                </a:solidFill>
                <a:latin typeface="georgia"/>
                <a:ea typeface="georgia"/>
                <a:cs typeface="georgia"/>
                <a:sym typeface="georgia"/>
              </a:rPr>
              <a:t>tetrachords</a:t>
            </a:r>
            <a:endParaRPr lang="en-US" sz="2400" dirty="0">
              <a:solidFill>
                <a:srgbClr val="7C8D6E"/>
              </a:solidFill>
              <a:latin typeface="georgia"/>
              <a:ea typeface="georgia"/>
              <a:cs typeface="georgia"/>
              <a:sym typeface="georgia"/>
            </a:endParaRPr>
          </a:p>
          <a:p>
            <a:pPr marL="1828800" lvl="3" indent="-381000" rtl="0">
              <a:spcBef>
                <a:spcPts val="0"/>
              </a:spcBef>
              <a:buClr>
                <a:srgbClr val="000000"/>
              </a:buClr>
              <a:buSzPct val="100000"/>
              <a:buFont typeface="Arial"/>
              <a:buChar char="●"/>
            </a:pPr>
            <a:r>
              <a:rPr lang="en-US" sz="2400" dirty="0" smtClean="0">
                <a:latin typeface="georgia"/>
                <a:ea typeface="georgia"/>
                <a:cs typeface="georgia"/>
                <a:sym typeface="georgia"/>
              </a:rPr>
              <a:t>The Minor </a:t>
            </a:r>
            <a:r>
              <a:rPr lang="en-US" sz="2400" dirty="0" err="1" smtClean="0">
                <a:latin typeface="georgia"/>
                <a:ea typeface="georgia"/>
                <a:cs typeface="georgia"/>
                <a:sym typeface="georgia"/>
              </a:rPr>
              <a:t>Tetramirror</a:t>
            </a:r>
            <a:r>
              <a:rPr lang="en-US" sz="2400" dirty="0" smtClean="0">
                <a:latin typeface="georgia"/>
                <a:ea typeface="georgia"/>
                <a:cs typeface="georgia"/>
                <a:sym typeface="georgia"/>
              </a:rPr>
              <a:t> </a:t>
            </a:r>
            <a:endParaRPr lang="en-US" sz="2400" dirty="0">
              <a:latin typeface="georgia"/>
              <a:ea typeface="georgia"/>
              <a:cs typeface="georgia"/>
              <a:sym typeface="georgia"/>
            </a:endParaRPr>
          </a:p>
          <a:p>
            <a:pPr marL="1371600" lvl="2" indent="-381000" rtl="0">
              <a:spcBef>
                <a:spcPts val="0"/>
              </a:spcBef>
              <a:buClr>
                <a:srgbClr val="7C8D6E"/>
              </a:buClr>
              <a:buSzPct val="100000"/>
              <a:buFont typeface="Wingdings"/>
              <a:buChar char="§"/>
            </a:pPr>
            <a:r>
              <a:rPr lang="en-US" sz="2400" u="sng" dirty="0" smtClean="0">
                <a:solidFill>
                  <a:srgbClr val="7C8D6E"/>
                </a:solidFill>
                <a:latin typeface="georgia"/>
                <a:ea typeface="georgia"/>
                <a:cs typeface="georgia"/>
                <a:sym typeface="georgia"/>
              </a:rPr>
              <a:t>Melodic </a:t>
            </a:r>
            <a:r>
              <a:rPr lang="en-US" sz="2400" u="sng" dirty="0">
                <a:solidFill>
                  <a:srgbClr val="7C8D6E"/>
                </a:solidFill>
                <a:latin typeface="georgia"/>
                <a:ea typeface="georgia"/>
                <a:cs typeface="georgia"/>
                <a:sym typeface="georgia"/>
              </a:rPr>
              <a:t>Tone </a:t>
            </a:r>
            <a:r>
              <a:rPr lang="en-US" sz="2400" u="sng" dirty="0" smtClean="0">
                <a:solidFill>
                  <a:srgbClr val="7C8D6E"/>
                </a:solidFill>
                <a:latin typeface="georgia"/>
                <a:ea typeface="georgia"/>
                <a:cs typeface="georgia"/>
                <a:sym typeface="georgia"/>
              </a:rPr>
              <a:t>Row</a:t>
            </a:r>
            <a:endParaRPr lang="en-US" sz="2400" u="sng" dirty="0" smtClean="0">
              <a:solidFill>
                <a:srgbClr val="A61C00"/>
              </a:solidFill>
              <a:latin typeface="georgia"/>
              <a:ea typeface="georgia"/>
              <a:cs typeface="georgia"/>
              <a:sym typeface="georgia"/>
            </a:endParaRPr>
          </a:p>
          <a:p>
            <a:pPr marL="177800" lvl="0" rtl="0">
              <a:spcBef>
                <a:spcPts val="0"/>
              </a:spcBef>
              <a:buClr>
                <a:srgbClr val="A61C00"/>
              </a:buClr>
              <a:buSzPct val="100000"/>
            </a:pPr>
            <a:r>
              <a:rPr lang="en-US" sz="2400" dirty="0" smtClean="0">
                <a:solidFill>
                  <a:srgbClr val="A61C00"/>
                </a:solidFill>
                <a:latin typeface="georgia"/>
                <a:ea typeface="georgia"/>
                <a:cs typeface="georgia"/>
                <a:sym typeface="georgia"/>
              </a:rPr>
              <a:t>Chaos </a:t>
            </a:r>
            <a:r>
              <a:rPr lang="en-US" sz="2400" dirty="0">
                <a:solidFill>
                  <a:srgbClr val="A61C00"/>
                </a:solidFill>
                <a:latin typeface="georgia"/>
                <a:ea typeface="georgia"/>
                <a:cs typeface="georgia"/>
                <a:sym typeface="georgia"/>
              </a:rPr>
              <a:t>to order - Alternate Compositional Methods</a:t>
            </a:r>
          </a:p>
          <a:p>
            <a:pPr marL="914400" lvl="1" indent="-381000" rtl="0">
              <a:spcBef>
                <a:spcPts val="0"/>
              </a:spcBef>
              <a:buClr>
                <a:srgbClr val="396187"/>
              </a:buClr>
              <a:buSzPct val="100000"/>
              <a:buFont typeface="Courier New"/>
              <a:buChar char="o"/>
            </a:pPr>
            <a:r>
              <a:rPr lang="en-US" sz="2400" dirty="0" smtClean="0">
                <a:solidFill>
                  <a:srgbClr val="396187"/>
                </a:solidFill>
                <a:latin typeface="georgia"/>
                <a:ea typeface="georgia"/>
                <a:cs typeface="georgia"/>
                <a:sym typeface="georgia"/>
              </a:rPr>
              <a:t>Cascading attacks</a:t>
            </a:r>
          </a:p>
          <a:p>
            <a:pPr marL="914400" lvl="1" indent="-381000" rtl="0">
              <a:spcBef>
                <a:spcPts val="0"/>
              </a:spcBef>
              <a:buClr>
                <a:srgbClr val="396187"/>
              </a:buClr>
              <a:buSzPct val="100000"/>
              <a:buFont typeface="Courier New"/>
              <a:buChar char="o"/>
            </a:pPr>
            <a:r>
              <a:rPr lang="en-US" sz="2400" u="sng" dirty="0" smtClean="0">
                <a:solidFill>
                  <a:srgbClr val="396187"/>
                </a:solidFill>
                <a:latin typeface="georgia"/>
                <a:ea typeface="georgia"/>
                <a:cs typeface="georgia"/>
                <a:sym typeface="georgia"/>
              </a:rPr>
              <a:t>Rhythm – Propelling </a:t>
            </a:r>
            <a:r>
              <a:rPr lang="en-US" sz="2400" u="sng" dirty="0" err="1" smtClean="0">
                <a:solidFill>
                  <a:srgbClr val="396187"/>
                </a:solidFill>
                <a:latin typeface="georgia"/>
                <a:ea typeface="georgia"/>
                <a:cs typeface="georgia"/>
                <a:sym typeface="georgia"/>
              </a:rPr>
              <a:t>Trichords</a:t>
            </a:r>
            <a:endParaRPr lang="en-US" sz="2400" u="sng" dirty="0">
              <a:solidFill>
                <a:srgbClr val="396187"/>
              </a:solidFill>
              <a:latin typeface="georgia"/>
              <a:ea typeface="georgia"/>
              <a:cs typeface="georgia"/>
              <a:sym typeface="georgia"/>
            </a:endParaRPr>
          </a:p>
          <a:p>
            <a:pPr marL="914400" lvl="1" indent="-381000" rtl="0">
              <a:spcBef>
                <a:spcPts val="0"/>
              </a:spcBef>
              <a:buClr>
                <a:srgbClr val="396187"/>
              </a:buClr>
              <a:buSzPct val="100000"/>
              <a:buFont typeface="Courier New"/>
              <a:buChar char="o"/>
            </a:pPr>
            <a:r>
              <a:rPr lang="en-US" sz="2400" u="sng" dirty="0" smtClean="0">
                <a:solidFill>
                  <a:srgbClr val="396187"/>
                </a:solidFill>
                <a:latin typeface="georgia"/>
                <a:ea typeface="georgia"/>
                <a:cs typeface="georgia"/>
                <a:sym typeface="georgia"/>
              </a:rPr>
              <a:t>Tonality</a:t>
            </a:r>
            <a:r>
              <a:rPr lang="en-US" sz="2400" dirty="0" smtClean="0">
                <a:solidFill>
                  <a:srgbClr val="396187"/>
                </a:solidFill>
                <a:latin typeface="georgia"/>
                <a:ea typeface="georgia"/>
                <a:cs typeface="georgia"/>
                <a:sym typeface="georgia"/>
              </a:rPr>
              <a:t> – </a:t>
            </a:r>
            <a:r>
              <a:rPr lang="en-US" sz="2400" dirty="0" smtClean="0">
                <a:latin typeface="georgia"/>
                <a:ea typeface="georgia"/>
                <a:cs typeface="georgia"/>
                <a:sym typeface="georgia"/>
              </a:rPr>
              <a:t>Centricity/Polytonality</a:t>
            </a:r>
            <a:endParaRPr lang="en-US" sz="2400" dirty="0">
              <a:latin typeface="georgia"/>
              <a:ea typeface="georgia"/>
              <a:cs typeface="georgia"/>
              <a:sym typeface="georgia"/>
            </a:endParaRPr>
          </a:p>
          <a:p>
            <a:pPr marL="914400" lvl="1" indent="-381000" rtl="0">
              <a:spcBef>
                <a:spcPts val="0"/>
              </a:spcBef>
              <a:buClr>
                <a:srgbClr val="396187"/>
              </a:buClr>
              <a:buSzPct val="100000"/>
              <a:buFont typeface="Courier New"/>
              <a:buChar char="o"/>
            </a:pPr>
            <a:r>
              <a:rPr lang="en-US" sz="2400" dirty="0" smtClean="0">
                <a:solidFill>
                  <a:srgbClr val="396187"/>
                </a:solidFill>
                <a:latin typeface="georgia"/>
                <a:ea typeface="georgia"/>
                <a:cs typeface="georgia"/>
                <a:sym typeface="georgia"/>
              </a:rPr>
              <a:t>Form: A B A’ B’ C A’’ C’ A coda</a:t>
            </a:r>
            <a:endParaRPr lang="en-US" sz="2400" dirty="0">
              <a:solidFill>
                <a:srgbClr val="7C8D6E"/>
              </a:solidFill>
              <a:latin typeface="georgia"/>
              <a:ea typeface="georgia"/>
              <a:cs typeface="georgia"/>
              <a:sym typeface="georgia"/>
            </a:endParaRPr>
          </a:p>
          <a:p>
            <a:pPr marL="177800" lvl="0">
              <a:buClr>
                <a:srgbClr val="A61C00"/>
              </a:buClr>
              <a:buSzPct val="100000"/>
            </a:pPr>
            <a:r>
              <a:rPr lang="en-US" sz="2400" u="sng" dirty="0" smtClean="0">
                <a:solidFill>
                  <a:srgbClr val="A61C00"/>
                </a:solidFill>
                <a:latin typeface="georgia"/>
                <a:ea typeface="georgia"/>
                <a:cs typeface="georgia"/>
                <a:sym typeface="georgia"/>
              </a:rPr>
              <a:t>Popular Recordings</a:t>
            </a:r>
            <a:r>
              <a:rPr lang="en-US" sz="2400" dirty="0">
                <a:solidFill>
                  <a:srgbClr val="A61C00"/>
                </a:solidFill>
                <a:latin typeface="georgia"/>
                <a:ea typeface="georgia"/>
                <a:cs typeface="georgia"/>
                <a:sym typeface="georgia"/>
              </a:rPr>
              <a:t>	</a:t>
            </a:r>
            <a:endParaRPr lang="en-US" sz="2400" dirty="0" smtClean="0">
              <a:solidFill>
                <a:srgbClr val="A61C00"/>
              </a:solidFill>
              <a:latin typeface="georgia"/>
              <a:ea typeface="georgia"/>
              <a:cs typeface="georgia"/>
              <a:sym typeface="georgia"/>
            </a:endParaRPr>
          </a:p>
          <a:p>
            <a:pPr marL="177800" lvl="0">
              <a:buClr>
                <a:srgbClr val="A61C00"/>
              </a:buClr>
              <a:buSzPct val="100000"/>
            </a:pPr>
            <a:r>
              <a:rPr lang="en-US" sz="2400" dirty="0" smtClean="0">
                <a:solidFill>
                  <a:srgbClr val="396187"/>
                </a:solidFill>
                <a:latin typeface="georgia"/>
                <a:ea typeface="georgia"/>
                <a:cs typeface="georgia"/>
                <a:sym typeface="georgia"/>
              </a:rPr>
              <a:t>	</a:t>
            </a:r>
            <a:r>
              <a:rPr lang="en-US" sz="2400" dirty="0" err="1" smtClean="0">
                <a:solidFill>
                  <a:srgbClr val="396187"/>
                </a:solidFill>
                <a:latin typeface="georgia"/>
                <a:ea typeface="georgia"/>
                <a:cs typeface="georgia"/>
                <a:sym typeface="georgia"/>
              </a:rPr>
              <a:t>Gwandhaus</a:t>
            </a:r>
            <a:r>
              <a:rPr lang="en-US" sz="2400" dirty="0" smtClean="0">
                <a:solidFill>
                  <a:srgbClr val="396187"/>
                </a:solidFill>
                <a:latin typeface="georgia"/>
                <a:ea typeface="georgia"/>
                <a:cs typeface="georgia"/>
                <a:sym typeface="georgia"/>
              </a:rPr>
              <a:t> Brass Quintet/Meridian Arts Ensemble</a:t>
            </a:r>
          </a:p>
          <a:p>
            <a:pPr marL="177800" lvl="0">
              <a:buClr>
                <a:srgbClr val="A61C00"/>
              </a:buClr>
              <a:buSzPct val="100000"/>
            </a:pPr>
            <a:r>
              <a:rPr lang="en-US" sz="2400" dirty="0">
                <a:solidFill>
                  <a:srgbClr val="396187"/>
                </a:solidFill>
                <a:latin typeface="georgia"/>
                <a:ea typeface="georgia"/>
                <a:cs typeface="georgia"/>
                <a:sym typeface="georgia"/>
              </a:rPr>
              <a:t>	</a:t>
            </a:r>
            <a:r>
              <a:rPr lang="en-US" sz="2400" dirty="0" smtClean="0">
                <a:solidFill>
                  <a:srgbClr val="396187"/>
                </a:solidFill>
                <a:latin typeface="georgia"/>
                <a:ea typeface="georgia"/>
                <a:cs typeface="georgia"/>
                <a:sym typeface="georgia"/>
              </a:rPr>
              <a:t>Stockholm Chamber Brass</a:t>
            </a:r>
          </a:p>
          <a:p>
            <a:pPr marL="177800" lvl="0">
              <a:buClr>
                <a:srgbClr val="A61C00"/>
              </a:buClr>
              <a:buSzPct val="100000"/>
            </a:pPr>
            <a:r>
              <a:rPr lang="en-US" sz="2400" u="sng" dirty="0" smtClean="0">
                <a:solidFill>
                  <a:srgbClr val="A61C00"/>
                </a:solidFill>
                <a:latin typeface="georgia"/>
                <a:ea typeface="georgia"/>
                <a:cs typeface="georgia"/>
                <a:sym typeface="georgia"/>
              </a:rPr>
              <a:t>Where to Purchase</a:t>
            </a:r>
            <a:endParaRPr lang="en-US" sz="2400" dirty="0">
              <a:solidFill>
                <a:srgbClr val="396187"/>
              </a:solidFill>
              <a:latin typeface="georgia"/>
              <a:ea typeface="georgia"/>
              <a:cs typeface="georgia"/>
              <a:sym typeface="georgia"/>
            </a:endParaRPr>
          </a:p>
          <a:p>
            <a:pPr marL="177800" lvl="1">
              <a:buClr>
                <a:srgbClr val="A61C00"/>
              </a:buClr>
              <a:buSzPct val="100000"/>
            </a:pPr>
            <a:r>
              <a:rPr lang="en-US" sz="2400" dirty="0" smtClean="0">
                <a:solidFill>
                  <a:srgbClr val="A61C00"/>
                </a:solidFill>
                <a:latin typeface="georgia"/>
                <a:ea typeface="georgia"/>
                <a:cs typeface="georgia"/>
                <a:sym typeface="georgia"/>
              </a:rPr>
              <a:t>	</a:t>
            </a:r>
            <a:r>
              <a:rPr lang="en-US" sz="2400" dirty="0" smtClean="0">
                <a:solidFill>
                  <a:srgbClr val="396187"/>
                </a:solidFill>
                <a:latin typeface="georgia"/>
                <a:ea typeface="georgia"/>
                <a:cs typeface="georgia"/>
                <a:sym typeface="georgia"/>
                <a:hlinkClick r:id="rId5"/>
              </a:rPr>
              <a:t>www.jwpepper.com</a:t>
            </a:r>
            <a:endParaRPr lang="en-US" sz="2400" dirty="0" smtClean="0">
              <a:solidFill>
                <a:srgbClr val="396187"/>
              </a:solidFill>
              <a:latin typeface="georgia"/>
              <a:ea typeface="georgia"/>
              <a:cs typeface="georgia"/>
              <a:sym typeface="georgia"/>
            </a:endParaRPr>
          </a:p>
          <a:p>
            <a:pPr marL="177800" lvl="1">
              <a:buClr>
                <a:srgbClr val="A61C00"/>
              </a:buClr>
              <a:buSzPct val="100000"/>
            </a:pPr>
            <a:r>
              <a:rPr lang="en-US" sz="2400" dirty="0">
                <a:solidFill>
                  <a:srgbClr val="396187"/>
                </a:solidFill>
                <a:latin typeface="georgia"/>
                <a:ea typeface="georgia"/>
                <a:cs typeface="georgia"/>
                <a:sym typeface="georgia"/>
              </a:rPr>
              <a:t>	</a:t>
            </a:r>
            <a:r>
              <a:rPr lang="en-US" sz="2400" dirty="0" smtClean="0">
                <a:solidFill>
                  <a:srgbClr val="396187"/>
                </a:solidFill>
                <a:latin typeface="georgia"/>
                <a:ea typeface="georgia"/>
                <a:cs typeface="georgia"/>
                <a:sym typeface="georgia"/>
                <a:hlinkClick r:id="rId6"/>
              </a:rPr>
              <a:t>www.sheetmusicplus.com</a:t>
            </a:r>
            <a:r>
              <a:rPr lang="en-US" sz="2400" dirty="0" smtClean="0">
                <a:solidFill>
                  <a:srgbClr val="396187"/>
                </a:solidFill>
                <a:latin typeface="georgia"/>
                <a:ea typeface="georgia"/>
                <a:cs typeface="georgia"/>
                <a:sym typeface="georgia"/>
              </a:rPr>
              <a:t> </a:t>
            </a:r>
            <a:endParaRPr lang="en-US" sz="2400" dirty="0">
              <a:solidFill>
                <a:srgbClr val="396187"/>
              </a:solidFill>
              <a:latin typeface="georgia"/>
              <a:ea typeface="georgia"/>
              <a:cs typeface="georgia"/>
              <a:sym typeface="georgia"/>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46762"/>
    </mc:Choice>
    <mc:Fallback>
      <p:transition xmlns:p14="http://schemas.microsoft.com/office/powerpoint/2010/main" advClick="0" advTm="4676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p:nvPr/>
        </p:nvSpPr>
        <p:spPr>
          <a:xfrm>
            <a:off x="250" y="0"/>
            <a:ext cx="10160099" cy="13482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Aggregate</a:t>
            </a:r>
          </a:p>
          <a:p>
            <a:pPr lvl="0" algn="ctr" rtl="0">
              <a:spcBef>
                <a:spcPts val="0"/>
              </a:spcBef>
              <a:buClr>
                <a:schemeClr val="dk1"/>
              </a:buClr>
              <a:buSzPct val="36666"/>
              <a:buFont typeface="Arial"/>
              <a:buNone/>
            </a:pPr>
            <a:r>
              <a:rPr lang="en-US" sz="3000" i="1">
                <a:solidFill>
                  <a:schemeClr val="accent4"/>
                </a:solidFill>
                <a:latin typeface="georgia"/>
                <a:ea typeface="georgia"/>
                <a:cs typeface="georgia"/>
                <a:sym typeface="georgia"/>
              </a:rPr>
              <a:t>Consider this: The Universe</a:t>
            </a:r>
          </a:p>
        </p:txBody>
      </p:sp>
      <p:sp>
        <p:nvSpPr>
          <p:cNvPr id="54" name="Shape 54"/>
          <p:cNvSpPr txBox="1"/>
          <p:nvPr/>
        </p:nvSpPr>
        <p:spPr>
          <a:xfrm>
            <a:off x="6317200" y="4196300"/>
            <a:ext cx="2287499" cy="1017900"/>
          </a:xfrm>
          <a:prstGeom prst="rect">
            <a:avLst/>
          </a:prstGeom>
          <a:noFill/>
          <a:ln>
            <a:noFill/>
          </a:ln>
        </p:spPr>
        <p:txBody>
          <a:bodyPr lIns="91425" tIns="91425" rIns="91425" bIns="91425" anchor="t" anchorCtr="0">
            <a:noAutofit/>
          </a:bodyPr>
          <a:lstStyle/>
          <a:p>
            <a:pPr>
              <a:spcBef>
                <a:spcPts val="0"/>
              </a:spcBef>
              <a:buNone/>
            </a:pPr>
            <a:endParaRPr/>
          </a:p>
        </p:txBody>
      </p:sp>
      <p:sp>
        <p:nvSpPr>
          <p:cNvPr id="55" name="Shape 55"/>
          <p:cNvSpPr txBox="1"/>
          <p:nvPr/>
        </p:nvSpPr>
        <p:spPr>
          <a:xfrm>
            <a:off x="5419950" y="1348200"/>
            <a:ext cx="4740300" cy="6271800"/>
          </a:xfrm>
          <a:prstGeom prst="rect">
            <a:avLst/>
          </a:prstGeom>
          <a:solidFill>
            <a:schemeClr val="lt1"/>
          </a:solidFill>
          <a:ln>
            <a:noFill/>
          </a:ln>
        </p:spPr>
        <p:txBody>
          <a:bodyPr lIns="91425" tIns="91425" rIns="91425" bIns="91425" anchor="t" anchorCtr="0">
            <a:noAutofit/>
          </a:bodyPr>
          <a:lstStyle/>
          <a:p>
            <a:pPr algn="r">
              <a:spcBef>
                <a:spcPts val="0"/>
              </a:spcBef>
              <a:buNone/>
            </a:pPr>
            <a:r>
              <a:rPr lang="en-US"/>
              <a:t>.</a:t>
            </a:r>
          </a:p>
        </p:txBody>
      </p:sp>
      <p:pic>
        <p:nvPicPr>
          <p:cNvPr id="56" name="Shape 56"/>
          <p:cNvPicPr preferRelativeResize="0"/>
          <p:nvPr/>
        </p:nvPicPr>
        <p:blipFill rotWithShape="1">
          <a:blip r:embed="rId7">
            <a:alphaModFix/>
          </a:blip>
          <a:srcRect l="2699" t="7747" r="69981" b="66605"/>
          <a:stretch/>
        </p:blipFill>
        <p:spPr>
          <a:xfrm rot="59997">
            <a:off x="5468503" y="1388067"/>
            <a:ext cx="4622419" cy="6133265"/>
          </a:xfrm>
          <a:prstGeom prst="rect">
            <a:avLst/>
          </a:prstGeom>
          <a:noFill/>
          <a:ln>
            <a:noFill/>
          </a:ln>
        </p:spPr>
      </p:pic>
      <p:sp>
        <p:nvSpPr>
          <p:cNvPr id="57" name="Shape 57"/>
          <p:cNvSpPr txBox="1"/>
          <p:nvPr/>
        </p:nvSpPr>
        <p:spPr>
          <a:xfrm>
            <a:off x="250" y="1348200"/>
            <a:ext cx="5419799" cy="6271800"/>
          </a:xfrm>
          <a:prstGeom prst="rect">
            <a:avLst/>
          </a:prstGeom>
          <a:noFill/>
          <a:ln>
            <a:noFill/>
          </a:ln>
        </p:spPr>
        <p:txBody>
          <a:bodyPr lIns="91425" tIns="91425" rIns="91425" bIns="91425" anchor="t" anchorCtr="0">
            <a:noAutofit/>
          </a:bodyPr>
          <a:lstStyle/>
          <a:p>
            <a:pPr indent="457200" rtl="0">
              <a:spcBef>
                <a:spcPts val="0"/>
              </a:spcBef>
              <a:buNone/>
            </a:pPr>
            <a:r>
              <a:rPr lang="en-US" sz="2400" dirty="0" err="1">
                <a:solidFill>
                  <a:schemeClr val="accent4"/>
                </a:solidFill>
                <a:latin typeface="georgia"/>
                <a:ea typeface="georgia"/>
                <a:cs typeface="georgia"/>
                <a:sym typeface="georgia"/>
              </a:rPr>
              <a:t>Lutoslawski</a:t>
            </a:r>
            <a:r>
              <a:rPr lang="en-US" sz="2400" dirty="0">
                <a:solidFill>
                  <a:schemeClr val="accent4"/>
                </a:solidFill>
                <a:latin typeface="georgia"/>
                <a:ea typeface="georgia"/>
                <a:cs typeface="georgia"/>
                <a:sym typeface="georgia"/>
              </a:rPr>
              <a:t> wastes no time in announcing his first 12-tone technique, </a:t>
            </a:r>
          </a:p>
          <a:p>
            <a:pPr rtl="0">
              <a:spcBef>
                <a:spcPts val="0"/>
              </a:spcBef>
              <a:buNone/>
            </a:pPr>
            <a:endParaRPr sz="2400" dirty="0">
              <a:solidFill>
                <a:schemeClr val="accent4"/>
              </a:solidFill>
              <a:latin typeface="georgia"/>
              <a:ea typeface="georgia"/>
              <a:cs typeface="georgia"/>
              <a:sym typeface="georgia"/>
            </a:endParaRPr>
          </a:p>
          <a:p>
            <a:pPr algn="ctr" rtl="0">
              <a:spcBef>
                <a:spcPts val="0"/>
              </a:spcBef>
              <a:buNone/>
            </a:pPr>
            <a:r>
              <a:rPr lang="en-US" sz="2400" i="1" dirty="0">
                <a:solidFill>
                  <a:srgbClr val="A61C00"/>
                </a:solidFill>
                <a:latin typeface="georgia"/>
                <a:ea typeface="georgia"/>
                <a:cs typeface="georgia"/>
                <a:sym typeface="georgia"/>
              </a:rPr>
              <a:t>The Aggregate</a:t>
            </a:r>
          </a:p>
          <a:p>
            <a:pPr indent="457200" rtl="0">
              <a:spcBef>
                <a:spcPts val="0"/>
              </a:spcBef>
              <a:buNone/>
            </a:pPr>
            <a:endParaRPr sz="2400" dirty="0">
              <a:solidFill>
                <a:srgbClr val="396187"/>
              </a:solidFill>
              <a:latin typeface="georgia"/>
              <a:ea typeface="georgia"/>
              <a:cs typeface="georgia"/>
              <a:sym typeface="georgia"/>
            </a:endParaRPr>
          </a:p>
          <a:p>
            <a:pPr indent="457200" rtl="0">
              <a:spcBef>
                <a:spcPts val="0"/>
              </a:spcBef>
              <a:buNone/>
            </a:pPr>
            <a:r>
              <a:rPr lang="en-US" sz="2400" dirty="0">
                <a:solidFill>
                  <a:srgbClr val="396187"/>
                </a:solidFill>
                <a:latin typeface="georgia"/>
                <a:ea typeface="georgia"/>
                <a:cs typeface="georgia"/>
                <a:sym typeface="georgia"/>
              </a:rPr>
              <a:t>All 12 tones are played in the first measure of the piece with Trumpet 2 and the Horn providing a direction by use of the </a:t>
            </a:r>
            <a:r>
              <a:rPr lang="en-US" sz="2400" i="1" dirty="0">
                <a:solidFill>
                  <a:srgbClr val="A61C00"/>
                </a:solidFill>
                <a:latin typeface="georgia"/>
                <a:ea typeface="georgia"/>
                <a:cs typeface="georgia"/>
                <a:sym typeface="georgia"/>
              </a:rPr>
              <a:t>chromatic wedge</a:t>
            </a:r>
            <a:r>
              <a:rPr lang="en-US" sz="2400" i="1" dirty="0">
                <a:solidFill>
                  <a:srgbClr val="396187"/>
                </a:solidFill>
                <a:latin typeface="georgia"/>
                <a:ea typeface="georgia"/>
                <a:cs typeface="georgia"/>
                <a:sym typeface="georgia"/>
              </a:rPr>
              <a:t>.  </a:t>
            </a:r>
            <a:r>
              <a:rPr lang="en-US" sz="2400" dirty="0">
                <a:solidFill>
                  <a:srgbClr val="396187"/>
                </a:solidFill>
                <a:latin typeface="georgia"/>
                <a:ea typeface="georgia"/>
                <a:cs typeface="georgia"/>
                <a:sym typeface="georgia"/>
              </a:rPr>
              <a:t>Although not a mirrored wedge, all chromatic tones are played.</a:t>
            </a:r>
          </a:p>
          <a:p>
            <a:pPr rtl="0">
              <a:spcBef>
                <a:spcPts val="0"/>
              </a:spcBef>
              <a:buNone/>
            </a:pPr>
            <a:r>
              <a:rPr lang="en-US" sz="2400" dirty="0">
                <a:solidFill>
                  <a:srgbClr val="396187"/>
                </a:solidFill>
                <a:latin typeface="georgia"/>
                <a:ea typeface="georgia"/>
                <a:cs typeface="georgia"/>
                <a:sym typeface="georgia"/>
              </a:rPr>
              <a:t>	</a:t>
            </a:r>
          </a:p>
          <a:p>
            <a:pPr lvl="0" rtl="0">
              <a:spcBef>
                <a:spcPts val="0"/>
              </a:spcBef>
              <a:buNone/>
            </a:pPr>
            <a:r>
              <a:rPr lang="en-US" sz="2400" dirty="0">
                <a:solidFill>
                  <a:srgbClr val="396187"/>
                </a:solidFill>
                <a:latin typeface="georgia"/>
                <a:ea typeface="georgia"/>
                <a:cs typeface="georgia"/>
                <a:sym typeface="georgia"/>
              </a:rPr>
              <a:t>This ‘</a:t>
            </a:r>
            <a:r>
              <a:rPr lang="en-US" sz="2400" i="1" dirty="0">
                <a:solidFill>
                  <a:srgbClr val="396187"/>
                </a:solidFill>
                <a:latin typeface="georgia"/>
                <a:ea typeface="georgia"/>
                <a:cs typeface="georgia"/>
                <a:sym typeface="georgia"/>
              </a:rPr>
              <a:t>measure encapsulated aggregate’</a:t>
            </a:r>
            <a:r>
              <a:rPr lang="en-US" sz="2400" dirty="0">
                <a:solidFill>
                  <a:srgbClr val="396187"/>
                </a:solidFill>
                <a:latin typeface="georgia"/>
                <a:ea typeface="georgia"/>
                <a:cs typeface="georgia"/>
                <a:sym typeface="georgia"/>
              </a:rPr>
              <a:t> happens several times throughout the piece...</a:t>
            </a:r>
          </a:p>
        </p:txBody>
      </p:sp>
      <p:pic>
        <p:nvPicPr>
          <p:cNvPr id="8" name="LMOe1.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9353296" y="1524000"/>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40812"/>
    </mc:Choice>
    <mc:Fallback>
      <p:transition xmlns:p14="http://schemas.microsoft.com/office/powerpoint/2010/main" advClick="0" advTm="4081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071" fill="hold"/>
                                        <p:tgtEl>
                                          <p:spTgt spid="8"/>
                                        </p:tgtEl>
                                      </p:cBhvr>
                                    </p:cmd>
                                  </p:childTnLst>
                                </p:cTn>
                              </p:par>
                            </p:childTnLst>
                          </p:cTn>
                        </p:par>
                      </p:childTnLst>
                    </p:cTn>
                  </p:par>
                </p:childTnLst>
              </p:cTn>
              <p:nextCondLst>
                <p:cond evt="onClick" delay="0">
                  <p:tgtEl>
                    <p:spTgt spid="8"/>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21721" objId="8"/>
        <p14:stopEvt time="22885" objId="8"/>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p:nvPr/>
        </p:nvSpPr>
        <p:spPr>
          <a:xfrm>
            <a:off x="250" y="0"/>
            <a:ext cx="10160099" cy="1348200"/>
          </a:xfrm>
          <a:prstGeom prst="rect">
            <a:avLst/>
          </a:prstGeom>
          <a:noFill/>
          <a:ln>
            <a:noFill/>
          </a:ln>
        </p:spPr>
        <p:txBody>
          <a:bodyPr lIns="91425" tIns="91425" rIns="91425" bIns="91425" anchor="t" anchorCtr="0">
            <a:noAutofit/>
          </a:bodyPr>
          <a:lstStyle/>
          <a:p>
            <a:pPr lvl="0"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Aggregate</a:t>
            </a:r>
          </a:p>
          <a:p>
            <a:pPr lvl="0" rtl="0">
              <a:spcBef>
                <a:spcPts val="0"/>
              </a:spcBef>
              <a:buClr>
                <a:schemeClr val="dk1"/>
              </a:buClr>
              <a:buSzPct val="36666"/>
              <a:buFont typeface="Arial"/>
              <a:buNone/>
            </a:pPr>
            <a:r>
              <a:rPr lang="en-US" sz="3000" i="1">
                <a:solidFill>
                  <a:srgbClr val="A61C00"/>
                </a:solidFill>
                <a:latin typeface="georgia"/>
                <a:ea typeface="georgia"/>
                <a:cs typeface="georgia"/>
                <a:sym typeface="georgia"/>
              </a:rPr>
              <a:t>Measure Encapsulated</a:t>
            </a:r>
          </a:p>
        </p:txBody>
      </p:sp>
      <p:sp>
        <p:nvSpPr>
          <p:cNvPr id="63" name="Shape 63"/>
          <p:cNvSpPr txBox="1"/>
          <p:nvPr/>
        </p:nvSpPr>
        <p:spPr>
          <a:xfrm>
            <a:off x="6317200" y="4196300"/>
            <a:ext cx="2287499" cy="1017900"/>
          </a:xfrm>
          <a:prstGeom prst="rect">
            <a:avLst/>
          </a:prstGeom>
          <a:noFill/>
          <a:ln>
            <a:noFill/>
          </a:ln>
        </p:spPr>
        <p:txBody>
          <a:bodyPr lIns="91425" tIns="91425" rIns="91425" bIns="91425" anchor="t" anchorCtr="0">
            <a:noAutofit/>
          </a:bodyPr>
          <a:lstStyle/>
          <a:p>
            <a:pPr>
              <a:spcBef>
                <a:spcPts val="0"/>
              </a:spcBef>
              <a:buNone/>
            </a:pPr>
            <a:endParaRPr/>
          </a:p>
        </p:txBody>
      </p:sp>
      <p:sp>
        <p:nvSpPr>
          <p:cNvPr id="64" name="Shape 64"/>
          <p:cNvSpPr txBox="1"/>
          <p:nvPr/>
        </p:nvSpPr>
        <p:spPr>
          <a:xfrm>
            <a:off x="3543350" y="3867950"/>
            <a:ext cx="6616800" cy="3752099"/>
          </a:xfrm>
          <a:prstGeom prst="rect">
            <a:avLst/>
          </a:prstGeom>
          <a:solidFill>
            <a:schemeClr val="lt1"/>
          </a:solidFill>
          <a:ln>
            <a:noFill/>
          </a:ln>
        </p:spPr>
        <p:txBody>
          <a:bodyPr lIns="91425" tIns="91425" rIns="91425" bIns="91425" anchor="t" anchorCtr="0">
            <a:noAutofit/>
          </a:bodyPr>
          <a:lstStyle/>
          <a:p>
            <a:pPr lvl="0" algn="r" rtl="0">
              <a:spcBef>
                <a:spcPts val="0"/>
              </a:spcBef>
              <a:buNone/>
            </a:pPr>
            <a:r>
              <a:rPr lang="en-US"/>
              <a:t>.</a:t>
            </a:r>
          </a:p>
        </p:txBody>
      </p:sp>
      <p:sp>
        <p:nvSpPr>
          <p:cNvPr id="65" name="Shape 65"/>
          <p:cNvSpPr txBox="1"/>
          <p:nvPr/>
        </p:nvSpPr>
        <p:spPr>
          <a:xfrm>
            <a:off x="250" y="4900400"/>
            <a:ext cx="3542999" cy="2719499"/>
          </a:xfrm>
          <a:prstGeom prst="rect">
            <a:avLst/>
          </a:prstGeom>
          <a:noFill/>
          <a:ln>
            <a:noFill/>
          </a:ln>
        </p:spPr>
        <p:txBody>
          <a:bodyPr lIns="91425" tIns="91425" rIns="91425" bIns="91425" anchor="t" anchorCtr="0">
            <a:noAutofit/>
          </a:bodyPr>
          <a:lstStyle/>
          <a:p>
            <a:pPr lvl="0" rtl="0">
              <a:spcBef>
                <a:spcPts val="0"/>
              </a:spcBef>
              <a:buNone/>
            </a:pPr>
            <a:r>
              <a:rPr lang="en-US" sz="2400" dirty="0">
                <a:solidFill>
                  <a:schemeClr val="accent4"/>
                </a:solidFill>
                <a:latin typeface="georgia"/>
                <a:ea typeface="georgia"/>
                <a:cs typeface="georgia"/>
                <a:sym typeface="georgia"/>
              </a:rPr>
              <a:t>The first and third measures to the right also indicate a measure encapsulated aggregate (sans pc </a:t>
            </a:r>
            <a:r>
              <a:rPr lang="en-US" sz="2400" dirty="0" smtClean="0">
                <a:solidFill>
                  <a:schemeClr val="accent4"/>
                </a:solidFill>
                <a:latin typeface="georgia"/>
                <a:ea typeface="georgia"/>
                <a:cs typeface="georgia"/>
                <a:sym typeface="georgia"/>
              </a:rPr>
              <a:t>e – B-natural)</a:t>
            </a:r>
            <a:endParaRPr lang="en-US" sz="2400" dirty="0">
              <a:solidFill>
                <a:schemeClr val="accent4"/>
              </a:solidFill>
              <a:latin typeface="georgia"/>
              <a:ea typeface="georgia"/>
              <a:cs typeface="georgia"/>
              <a:sym typeface="georgia"/>
            </a:endParaRPr>
          </a:p>
        </p:txBody>
      </p:sp>
      <p:pic>
        <p:nvPicPr>
          <p:cNvPr id="66" name="Shape 66"/>
          <p:cNvPicPr preferRelativeResize="0"/>
          <p:nvPr/>
        </p:nvPicPr>
        <p:blipFill rotWithShape="1">
          <a:blip r:embed="rId11">
            <a:alphaModFix/>
          </a:blip>
          <a:srcRect l="3845" t="39019" r="31854" b="35453"/>
          <a:stretch/>
        </p:blipFill>
        <p:spPr>
          <a:xfrm rot="30000">
            <a:off x="3559183" y="3896604"/>
            <a:ext cx="6584811" cy="3694640"/>
          </a:xfrm>
          <a:prstGeom prst="rect">
            <a:avLst/>
          </a:prstGeom>
          <a:noFill/>
          <a:ln>
            <a:noFill/>
          </a:ln>
        </p:spPr>
      </p:pic>
      <p:pic>
        <p:nvPicPr>
          <p:cNvPr id="67" name="Shape 67"/>
          <p:cNvPicPr preferRelativeResize="0"/>
          <p:nvPr/>
        </p:nvPicPr>
        <p:blipFill rotWithShape="1">
          <a:blip r:embed="rId12">
            <a:alphaModFix/>
          </a:blip>
          <a:srcRect l="69509" t="30134" r="2182" b="43558"/>
          <a:stretch/>
        </p:blipFill>
        <p:spPr>
          <a:xfrm rot="30002">
            <a:off x="5063" y="1358924"/>
            <a:ext cx="2471827" cy="3246674"/>
          </a:xfrm>
          <a:prstGeom prst="rect">
            <a:avLst/>
          </a:prstGeom>
          <a:noFill/>
          <a:ln>
            <a:noFill/>
          </a:ln>
        </p:spPr>
      </p:pic>
      <p:sp>
        <p:nvSpPr>
          <p:cNvPr id="68" name="Shape 68"/>
          <p:cNvSpPr txBox="1"/>
          <p:nvPr/>
        </p:nvSpPr>
        <p:spPr>
          <a:xfrm>
            <a:off x="2491000" y="1579225"/>
            <a:ext cx="3348000" cy="2389525"/>
          </a:xfrm>
          <a:prstGeom prst="rect">
            <a:avLst/>
          </a:prstGeom>
          <a:noFill/>
          <a:ln>
            <a:noFill/>
          </a:ln>
        </p:spPr>
        <p:txBody>
          <a:bodyPr lIns="91425" tIns="91425" rIns="91425" bIns="91425" anchor="t" anchorCtr="0">
            <a:noAutofit/>
          </a:bodyPr>
          <a:lstStyle/>
          <a:p>
            <a:pPr>
              <a:spcBef>
                <a:spcPts val="0"/>
              </a:spcBef>
              <a:buNone/>
            </a:pPr>
            <a:r>
              <a:rPr lang="en-US" sz="2400" dirty="0">
                <a:solidFill>
                  <a:schemeClr val="accent4"/>
                </a:solidFill>
                <a:latin typeface="georgia"/>
                <a:ea typeface="georgia"/>
                <a:cs typeface="georgia"/>
                <a:sym typeface="georgia"/>
              </a:rPr>
              <a:t>The measure to the left shows a measure encapsulated aggregate using several </a:t>
            </a:r>
            <a:r>
              <a:rPr lang="en-US" sz="2400" dirty="0" smtClean="0">
                <a:solidFill>
                  <a:schemeClr val="accent4"/>
                </a:solidFill>
                <a:latin typeface="georgia"/>
                <a:ea typeface="georgia"/>
                <a:cs typeface="georgia"/>
                <a:sym typeface="georgia"/>
              </a:rPr>
              <a:t>3-note chromatic blocks – a [012] in P.T. speak</a:t>
            </a:r>
            <a:endParaRPr lang="en-US" sz="2400" dirty="0">
              <a:solidFill>
                <a:schemeClr val="accent4"/>
              </a:solidFill>
              <a:latin typeface="georgia"/>
              <a:ea typeface="georgia"/>
              <a:cs typeface="georgia"/>
              <a:sym typeface="georgia"/>
            </a:endParaRPr>
          </a:p>
        </p:txBody>
      </p:sp>
      <p:pic>
        <p:nvPicPr>
          <p:cNvPr id="74" name="Shape 74"/>
          <p:cNvPicPr preferRelativeResize="0"/>
          <p:nvPr/>
        </p:nvPicPr>
        <p:blipFill rotWithShape="1">
          <a:blip r:embed="rId13">
            <a:alphaModFix/>
          </a:blip>
          <a:srcRect l="7911" t="3323" r="66885" b="67190"/>
          <a:stretch/>
        </p:blipFill>
        <p:spPr>
          <a:xfrm>
            <a:off x="7960875" y="0"/>
            <a:ext cx="2199473" cy="3636925"/>
          </a:xfrm>
          <a:prstGeom prst="rect">
            <a:avLst/>
          </a:prstGeom>
          <a:noFill/>
          <a:ln>
            <a:noFill/>
          </a:ln>
        </p:spPr>
      </p:pic>
      <p:sp>
        <p:nvSpPr>
          <p:cNvPr id="75" name="Shape 75"/>
          <p:cNvSpPr txBox="1"/>
          <p:nvPr/>
        </p:nvSpPr>
        <p:spPr>
          <a:xfrm>
            <a:off x="4969000" y="0"/>
            <a:ext cx="2991900" cy="895200"/>
          </a:xfrm>
          <a:prstGeom prst="rect">
            <a:avLst/>
          </a:prstGeom>
          <a:noFill/>
          <a:ln>
            <a:noFill/>
          </a:ln>
        </p:spPr>
        <p:txBody>
          <a:bodyPr lIns="91425" tIns="91425" rIns="91425" bIns="91425" anchor="t" anchorCtr="0">
            <a:noAutofit/>
          </a:bodyPr>
          <a:lstStyle/>
          <a:p>
            <a:pPr>
              <a:spcBef>
                <a:spcPts val="0"/>
              </a:spcBef>
              <a:buNone/>
            </a:pPr>
            <a:r>
              <a:rPr lang="en-US" sz="2400">
                <a:solidFill>
                  <a:schemeClr val="accent4"/>
                </a:solidFill>
                <a:latin typeface="georgia"/>
                <a:ea typeface="georgia"/>
                <a:cs typeface="georgia"/>
                <a:sym typeface="georgia"/>
              </a:rPr>
              <a:t>The aggregate to the left begins the recap </a:t>
            </a:r>
          </a:p>
        </p:txBody>
      </p:sp>
      <p:pic>
        <p:nvPicPr>
          <p:cNvPr id="18" name="LMOe2.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14"/>
          <a:stretch>
            <a:fillRect/>
          </a:stretch>
        </p:blipFill>
        <p:spPr>
          <a:xfrm>
            <a:off x="2013712" y="1243584"/>
            <a:ext cx="304800" cy="304800"/>
          </a:xfrm>
          <a:prstGeom prst="rect">
            <a:avLst/>
          </a:prstGeom>
        </p:spPr>
      </p:pic>
      <p:pic>
        <p:nvPicPr>
          <p:cNvPr id="19" name="LMOe3.mp3">
            <a:hlinkClick r:id="" action="ppaction://media"/>
          </p:cNvPr>
          <p:cNvPicPr>
            <a:picLocks noRot="1" noChangeAspect="1"/>
          </p:cNvPicPr>
          <p:nvPr>
            <a:audioFile r:link="rId4"/>
            <p:extLst>
              <p:ext uri="{DAA4B4D4-6D71-4841-9C94-3DE7FCFB9230}">
                <p14:media xmlns:p14="http://schemas.microsoft.com/office/powerpoint/2010/main" r:link="rId3"/>
              </p:ext>
            </p:extLst>
          </p:nvPr>
        </p:nvPicPr>
        <p:blipFill>
          <a:blip r:embed="rId14"/>
          <a:stretch>
            <a:fillRect/>
          </a:stretch>
        </p:blipFill>
        <p:spPr>
          <a:xfrm>
            <a:off x="3196336" y="5023104"/>
            <a:ext cx="304800" cy="304800"/>
          </a:xfrm>
          <a:prstGeom prst="rect">
            <a:avLst/>
          </a:prstGeom>
        </p:spPr>
      </p:pic>
      <p:pic>
        <p:nvPicPr>
          <p:cNvPr id="21" name="LMOe4.mp3">
            <a:hlinkClick r:id="" action="ppaction://media"/>
          </p:cNvPr>
          <p:cNvPicPr>
            <a:picLocks noRot="1" noChangeAspect="1"/>
          </p:cNvPicPr>
          <p:nvPr>
            <a:audioFile r:link="rId6"/>
            <p:extLst>
              <p:ext uri="{DAA4B4D4-6D71-4841-9C94-3DE7FCFB9230}">
                <p14:media xmlns:p14="http://schemas.microsoft.com/office/powerpoint/2010/main" r:link="rId5"/>
              </p:ext>
            </p:extLst>
          </p:nvPr>
        </p:nvPicPr>
        <p:blipFill>
          <a:blip r:embed="rId15"/>
          <a:stretch>
            <a:fillRect/>
          </a:stretch>
        </p:blipFill>
        <p:spPr>
          <a:xfrm>
            <a:off x="7207504" y="1304544"/>
            <a:ext cx="304800" cy="304800"/>
          </a:xfrm>
          <a:prstGeom prst="rect">
            <a:avLst/>
          </a:prstGeom>
        </p:spPr>
      </p:pic>
      <p:pic>
        <p:nvPicPr>
          <p:cNvPr id="3" name="Sound 2">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62646"/>
    </mc:Choice>
    <mc:Fallback>
      <p:transition xmlns:p14="http://schemas.microsoft.com/office/powerpoint/2010/main" advClick="0" advTm="6264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80" fill="hold"/>
                                        <p:tgtEl>
                                          <p:spTgt spid="18"/>
                                        </p:tgtEl>
                                      </p:cBhvr>
                                    </p:cmd>
                                  </p:childTnLst>
                                </p:cTn>
                              </p:par>
                            </p:childTnLst>
                          </p:cTn>
                        </p:par>
                      </p:childTnLst>
                    </p:cTn>
                  </p:par>
                </p:childTnLst>
              </p:cTn>
              <p:nextCondLst>
                <p:cond evt="onClick" delay="0">
                  <p:tgtEl>
                    <p:spTgt spid="18"/>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seq concurrent="1" nextAc="seek">
              <p:cTn id="13" restart="whenNotActive" fill="hold" evtFilter="cancelBubble" nodeType="interactiveSeq">
                <p:stCondLst>
                  <p:cond evt="onClick" delay="0">
                    <p:tgtEl>
                      <p:spTgt spid="19"/>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951" fill="hold"/>
                                        <p:tgtEl>
                                          <p:spTgt spid="19"/>
                                        </p:tgtEl>
                                      </p:cBhvr>
                                    </p:cmd>
                                  </p:childTnLst>
                                </p:cTn>
                              </p:par>
                            </p:childTnLst>
                          </p:cTn>
                        </p:par>
                      </p:childTnLst>
                    </p:cTn>
                  </p:par>
                </p:childTnLst>
              </p:cTn>
              <p:nextCondLst>
                <p:cond evt="onClick" delay="0">
                  <p:tgtEl>
                    <p:spTgt spid="19"/>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seq concurrent="1" nextAc="seek">
              <p:cTn id="19" restart="whenNotActive" fill="hold" evtFilter="cancelBubble" nodeType="interactiveSeq">
                <p:stCondLst>
                  <p:cond evt="onClick" delay="0">
                    <p:tgtEl>
                      <p:spTgt spid="21"/>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044" fill="hold"/>
                                        <p:tgtEl>
                                          <p:spTgt spid="21"/>
                                        </p:tgtEl>
                                      </p:cBhvr>
                                    </p:cmd>
                                  </p:childTnLst>
                                </p:cTn>
                              </p:par>
                            </p:childTnLst>
                          </p:cTn>
                        </p:par>
                      </p:childTnLst>
                    </p:cTn>
                  </p:par>
                </p:childTnLst>
              </p:cTn>
              <p:nextCondLst>
                <p:cond evt="onClick" delay="0">
                  <p:tgtEl>
                    <p:spTgt spid="21"/>
                  </p:tgtEl>
                </p:cond>
              </p:nextCondLst>
            </p:seq>
            <p:audio>
              <p:cMediaNode vol="80000">
                <p:cTn id="24"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audio isNarration="1">
              <p:cMediaNode vol="80000" showWhenStopped="0">
                <p:cTn id="25"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9327" objId="18"/>
        <p14:stopEvt time="11272" objId="18"/>
        <p14:playEvt time="14820" objId="18"/>
        <p14:stopEvt time="16690" objId="18"/>
        <p14:playEvt time="26781" objId="21"/>
        <p14:stopEvt time="27875" objId="21"/>
        <p14:playEvt time="38411" objId="19"/>
        <p14:stopEvt time="41431" objId="19"/>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p:nvPr/>
        </p:nvSpPr>
        <p:spPr>
          <a:xfrm>
            <a:off x="250" y="0"/>
            <a:ext cx="10160099" cy="13482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Aggregate</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Chromatic Lines: </a:t>
            </a:r>
          </a:p>
        </p:txBody>
      </p:sp>
      <p:sp>
        <p:nvSpPr>
          <p:cNvPr id="81" name="Shape 81"/>
          <p:cNvSpPr txBox="1"/>
          <p:nvPr/>
        </p:nvSpPr>
        <p:spPr>
          <a:xfrm>
            <a:off x="6317200" y="4196300"/>
            <a:ext cx="2287499" cy="1017900"/>
          </a:xfrm>
          <a:prstGeom prst="rect">
            <a:avLst/>
          </a:prstGeom>
          <a:noFill/>
          <a:ln>
            <a:noFill/>
          </a:ln>
        </p:spPr>
        <p:txBody>
          <a:bodyPr lIns="91425" tIns="91425" rIns="91425" bIns="91425" anchor="t" anchorCtr="0">
            <a:noAutofit/>
          </a:bodyPr>
          <a:lstStyle/>
          <a:p>
            <a:pPr>
              <a:spcBef>
                <a:spcPts val="0"/>
              </a:spcBef>
              <a:buNone/>
            </a:pPr>
            <a:endParaRPr/>
          </a:p>
        </p:txBody>
      </p:sp>
      <p:sp>
        <p:nvSpPr>
          <p:cNvPr id="82" name="Shape 82"/>
          <p:cNvSpPr txBox="1"/>
          <p:nvPr/>
        </p:nvSpPr>
        <p:spPr>
          <a:xfrm>
            <a:off x="250" y="3610625"/>
            <a:ext cx="10159800" cy="4009500"/>
          </a:xfrm>
          <a:prstGeom prst="rect">
            <a:avLst/>
          </a:prstGeom>
          <a:solidFill>
            <a:schemeClr val="lt1"/>
          </a:solidFill>
          <a:ln>
            <a:noFill/>
          </a:ln>
        </p:spPr>
        <p:txBody>
          <a:bodyPr lIns="91425" tIns="91425" rIns="91425" bIns="91425" anchor="t" anchorCtr="0">
            <a:noAutofit/>
          </a:bodyPr>
          <a:lstStyle/>
          <a:p>
            <a:pPr>
              <a:spcBef>
                <a:spcPts val="0"/>
              </a:spcBef>
              <a:buNone/>
            </a:pPr>
            <a:r>
              <a:rPr lang="en-US"/>
              <a:t>.</a:t>
            </a:r>
          </a:p>
        </p:txBody>
      </p:sp>
      <p:pic>
        <p:nvPicPr>
          <p:cNvPr id="83" name="Shape 83"/>
          <p:cNvPicPr preferRelativeResize="0"/>
          <p:nvPr/>
        </p:nvPicPr>
        <p:blipFill rotWithShape="1">
          <a:blip r:embed="rId7">
            <a:alphaModFix/>
          </a:blip>
          <a:srcRect l="2862" t="7571" r="6541" b="67306"/>
          <a:stretch/>
        </p:blipFill>
        <p:spPr>
          <a:xfrm rot="60003">
            <a:off x="19862" y="3698638"/>
            <a:ext cx="10120253" cy="3833366"/>
          </a:xfrm>
          <a:prstGeom prst="rect">
            <a:avLst/>
          </a:prstGeom>
          <a:noFill/>
          <a:ln>
            <a:noFill/>
          </a:ln>
        </p:spPr>
      </p:pic>
      <p:cxnSp>
        <p:nvCxnSpPr>
          <p:cNvPr id="84" name="Shape 84"/>
          <p:cNvCxnSpPr/>
          <p:nvPr/>
        </p:nvCxnSpPr>
        <p:spPr>
          <a:xfrm rot="10800000" flipH="1">
            <a:off x="2927550" y="3729800"/>
            <a:ext cx="13499" cy="293999"/>
          </a:xfrm>
          <a:prstGeom prst="straightConnector1">
            <a:avLst/>
          </a:prstGeom>
          <a:noFill/>
          <a:ln w="38100" cap="flat">
            <a:solidFill>
              <a:srgbClr val="6AA84F"/>
            </a:solidFill>
            <a:prstDash val="solid"/>
            <a:round/>
            <a:headEnd type="none" w="lg" len="lg"/>
            <a:tailEnd type="none" w="lg" len="lg"/>
          </a:ln>
        </p:spPr>
      </p:cxnSp>
      <p:cxnSp>
        <p:nvCxnSpPr>
          <p:cNvPr id="85" name="Shape 85"/>
          <p:cNvCxnSpPr/>
          <p:nvPr/>
        </p:nvCxnSpPr>
        <p:spPr>
          <a:xfrm>
            <a:off x="2941050" y="3729800"/>
            <a:ext cx="360900" cy="0"/>
          </a:xfrm>
          <a:prstGeom prst="straightConnector1">
            <a:avLst/>
          </a:prstGeom>
          <a:noFill/>
          <a:ln w="38100" cap="flat">
            <a:solidFill>
              <a:srgbClr val="6AA84F"/>
            </a:solidFill>
            <a:prstDash val="solid"/>
            <a:round/>
            <a:headEnd type="none" w="lg" len="lg"/>
            <a:tailEnd type="none" w="lg" len="lg"/>
          </a:ln>
        </p:spPr>
      </p:cxnSp>
      <p:cxnSp>
        <p:nvCxnSpPr>
          <p:cNvPr id="86" name="Shape 86"/>
          <p:cNvCxnSpPr/>
          <p:nvPr/>
        </p:nvCxnSpPr>
        <p:spPr>
          <a:xfrm>
            <a:off x="9304425" y="6002425"/>
            <a:ext cx="427799" cy="0"/>
          </a:xfrm>
          <a:prstGeom prst="straightConnector1">
            <a:avLst/>
          </a:prstGeom>
          <a:noFill/>
          <a:ln w="38100" cap="flat">
            <a:solidFill>
              <a:srgbClr val="6AA84F"/>
            </a:solidFill>
            <a:prstDash val="solid"/>
            <a:round/>
            <a:headEnd type="none" w="lg" len="lg"/>
            <a:tailEnd type="none" w="lg" len="lg"/>
          </a:ln>
        </p:spPr>
      </p:cxnSp>
      <p:cxnSp>
        <p:nvCxnSpPr>
          <p:cNvPr id="87" name="Shape 87"/>
          <p:cNvCxnSpPr/>
          <p:nvPr/>
        </p:nvCxnSpPr>
        <p:spPr>
          <a:xfrm>
            <a:off x="9732225" y="6002425"/>
            <a:ext cx="13199" cy="427799"/>
          </a:xfrm>
          <a:prstGeom prst="straightConnector1">
            <a:avLst/>
          </a:prstGeom>
          <a:noFill/>
          <a:ln w="38100" cap="flat">
            <a:solidFill>
              <a:srgbClr val="6AA84F"/>
            </a:solidFill>
            <a:prstDash val="solid"/>
            <a:round/>
            <a:headEnd type="none" w="lg" len="lg"/>
            <a:tailEnd type="none" w="lg" len="lg"/>
          </a:ln>
        </p:spPr>
      </p:cxnSp>
      <p:sp>
        <p:nvSpPr>
          <p:cNvPr id="88" name="Shape 88"/>
          <p:cNvSpPr/>
          <p:nvPr/>
        </p:nvSpPr>
        <p:spPr>
          <a:xfrm>
            <a:off x="5293900" y="4478425"/>
            <a:ext cx="267375" cy="1791375"/>
          </a:xfrm>
          <a:custGeom>
            <a:avLst/>
            <a:gdLst/>
            <a:ahLst/>
            <a:cxnLst/>
            <a:rect l="0" t="0" r="0" b="0"/>
            <a:pathLst>
              <a:path w="10695" h="71655" extrusionOk="0">
                <a:moveTo>
                  <a:pt x="10695" y="0"/>
                </a:moveTo>
                <a:cubicBezTo>
                  <a:pt x="8912" y="6416"/>
                  <a:pt x="1158" y="26558"/>
                  <a:pt x="0" y="38501"/>
                </a:cubicBezTo>
                <a:cubicBezTo>
                  <a:pt x="-1158" y="50443"/>
                  <a:pt x="3119" y="66129"/>
                  <a:pt x="3743" y="71655"/>
                </a:cubicBezTo>
              </a:path>
            </a:pathLst>
          </a:custGeom>
          <a:noFill/>
          <a:ln w="38100" cap="flat">
            <a:solidFill>
              <a:srgbClr val="6AA84F"/>
            </a:solidFill>
            <a:prstDash val="solid"/>
            <a:round/>
            <a:headEnd type="none" w="lg" len="lg"/>
            <a:tailEnd type="none" w="lg" len="lg"/>
          </a:ln>
        </p:spPr>
      </p:sp>
      <p:cxnSp>
        <p:nvCxnSpPr>
          <p:cNvPr id="89" name="Shape 89"/>
          <p:cNvCxnSpPr/>
          <p:nvPr/>
        </p:nvCxnSpPr>
        <p:spPr>
          <a:xfrm rot="10800000" flipH="1">
            <a:off x="5534525" y="5253950"/>
            <a:ext cx="347700" cy="13199"/>
          </a:xfrm>
          <a:prstGeom prst="straightConnector1">
            <a:avLst/>
          </a:prstGeom>
          <a:noFill/>
          <a:ln w="38100" cap="flat">
            <a:solidFill>
              <a:srgbClr val="6AA84F"/>
            </a:solidFill>
            <a:prstDash val="solid"/>
            <a:round/>
            <a:headEnd type="none" w="lg" len="lg"/>
            <a:tailEnd type="none" w="lg" len="lg"/>
          </a:ln>
        </p:spPr>
      </p:cxnSp>
      <p:cxnSp>
        <p:nvCxnSpPr>
          <p:cNvPr id="90" name="Shape 90"/>
          <p:cNvCxnSpPr/>
          <p:nvPr/>
        </p:nvCxnSpPr>
        <p:spPr>
          <a:xfrm>
            <a:off x="5561275" y="5280525"/>
            <a:ext cx="0" cy="213899"/>
          </a:xfrm>
          <a:prstGeom prst="straightConnector1">
            <a:avLst/>
          </a:prstGeom>
          <a:noFill/>
          <a:ln w="38100" cap="flat">
            <a:solidFill>
              <a:srgbClr val="6AA84F"/>
            </a:solidFill>
            <a:prstDash val="solid"/>
            <a:round/>
            <a:headEnd type="none" w="lg" len="lg"/>
            <a:tailEnd type="none" w="lg" len="lg"/>
          </a:ln>
        </p:spPr>
      </p:cxnSp>
      <p:cxnSp>
        <p:nvCxnSpPr>
          <p:cNvPr id="91" name="Shape 91"/>
          <p:cNvCxnSpPr/>
          <p:nvPr/>
        </p:nvCxnSpPr>
        <p:spPr>
          <a:xfrm>
            <a:off x="9360625" y="5253800"/>
            <a:ext cx="828900" cy="13499"/>
          </a:xfrm>
          <a:prstGeom prst="straightConnector1">
            <a:avLst/>
          </a:prstGeom>
          <a:noFill/>
          <a:ln w="38100" cap="flat">
            <a:solidFill>
              <a:srgbClr val="6AA84F"/>
            </a:solidFill>
            <a:prstDash val="solid"/>
            <a:round/>
            <a:headEnd type="none" w="lg" len="lg"/>
            <a:tailEnd type="triangle" w="lg" len="lg"/>
          </a:ln>
        </p:spPr>
      </p:cxnSp>
      <p:sp>
        <p:nvSpPr>
          <p:cNvPr id="92" name="Shape 92"/>
          <p:cNvSpPr txBox="1"/>
          <p:nvPr/>
        </p:nvSpPr>
        <p:spPr>
          <a:xfrm>
            <a:off x="400" y="1735900"/>
            <a:ext cx="10159800" cy="1258800"/>
          </a:xfrm>
          <a:prstGeom prst="rect">
            <a:avLst/>
          </a:prstGeom>
          <a:noFill/>
          <a:ln>
            <a:noFill/>
          </a:ln>
        </p:spPr>
        <p:txBody>
          <a:bodyPr lIns="91425" tIns="91425" rIns="91425" bIns="91425" anchor="t" anchorCtr="0">
            <a:noAutofit/>
          </a:bodyPr>
          <a:lstStyle/>
          <a:p>
            <a:pPr>
              <a:spcBef>
                <a:spcPts val="0"/>
              </a:spcBef>
              <a:buNone/>
            </a:pPr>
            <a:r>
              <a:rPr lang="en-US" sz="2400" dirty="0">
                <a:solidFill>
                  <a:schemeClr val="accent4"/>
                </a:solidFill>
                <a:latin typeface="georgia"/>
                <a:ea typeface="georgia"/>
                <a:cs typeface="georgia"/>
                <a:sym typeface="georgia"/>
              </a:rPr>
              <a:t>WL uses </a:t>
            </a:r>
            <a:r>
              <a:rPr lang="en-US" sz="2400" dirty="0" err="1">
                <a:solidFill>
                  <a:schemeClr val="accent4"/>
                </a:solidFill>
                <a:latin typeface="georgia"/>
                <a:ea typeface="georgia"/>
                <a:cs typeface="georgia"/>
                <a:sym typeface="georgia"/>
              </a:rPr>
              <a:t>chromaticism</a:t>
            </a:r>
            <a:r>
              <a:rPr lang="en-US" sz="2400" dirty="0">
                <a:solidFill>
                  <a:schemeClr val="accent4"/>
                </a:solidFill>
                <a:latin typeface="georgia"/>
                <a:ea typeface="georgia"/>
                <a:cs typeface="georgia"/>
                <a:sym typeface="georgia"/>
              </a:rPr>
              <a:t> widely throughout the tune.  These next few examples highlight his use of the </a:t>
            </a:r>
            <a:r>
              <a:rPr lang="en-US" sz="2400" dirty="0" err="1">
                <a:solidFill>
                  <a:schemeClr val="accent4"/>
                </a:solidFill>
                <a:latin typeface="georgia"/>
                <a:ea typeface="georgia"/>
                <a:cs typeface="georgia"/>
                <a:sym typeface="georgia"/>
              </a:rPr>
              <a:t>chromaticism</a:t>
            </a:r>
            <a:r>
              <a:rPr lang="en-US" sz="2400" dirty="0">
                <a:solidFill>
                  <a:schemeClr val="accent4"/>
                </a:solidFill>
                <a:latin typeface="georgia"/>
                <a:ea typeface="georgia"/>
                <a:cs typeface="georgia"/>
                <a:sym typeface="georgia"/>
              </a:rPr>
              <a:t> of all 12 tones as a melodic element.  This particular example at the very beginning of the tune.</a:t>
            </a:r>
          </a:p>
        </p:txBody>
      </p:sp>
      <p:pic>
        <p:nvPicPr>
          <p:cNvPr id="15" name="LMOe5.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489712" y="3474720"/>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33713"/>
    </mc:Choice>
    <mc:Fallback>
      <p:transition xmlns:p14="http://schemas.microsoft.com/office/powerpoint/2010/main" advClick="0" advTm="3371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433" fill="hold"/>
                                        <p:tgtEl>
                                          <p:spTgt spid="15"/>
                                        </p:tgtEl>
                                      </p:cBhvr>
                                    </p:cmd>
                                  </p:childTnLst>
                                </p:cTn>
                              </p:par>
                            </p:childTnLst>
                          </p:cTn>
                        </p:par>
                      </p:childTnLst>
                    </p:cTn>
                  </p:par>
                </p:childTnLst>
              </p:cTn>
              <p:nextCondLst>
                <p:cond evt="onClick" delay="0">
                  <p:tgtEl>
                    <p:spTgt spid="15"/>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24460" objId="15"/>
        <p14:stopEvt time="29998" objId="1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p:nvPr/>
        </p:nvSpPr>
        <p:spPr>
          <a:xfrm>
            <a:off x="250" y="0"/>
            <a:ext cx="10160099" cy="13482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Aggregate</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Chromatic Lines</a:t>
            </a:r>
          </a:p>
        </p:txBody>
      </p:sp>
      <p:sp>
        <p:nvSpPr>
          <p:cNvPr id="98" name="Shape 98"/>
          <p:cNvSpPr txBox="1"/>
          <p:nvPr/>
        </p:nvSpPr>
        <p:spPr>
          <a:xfrm>
            <a:off x="6317200" y="4196300"/>
            <a:ext cx="2287499" cy="1017900"/>
          </a:xfrm>
          <a:prstGeom prst="rect">
            <a:avLst/>
          </a:prstGeom>
          <a:noFill/>
          <a:ln>
            <a:noFill/>
          </a:ln>
        </p:spPr>
        <p:txBody>
          <a:bodyPr lIns="91425" tIns="91425" rIns="91425" bIns="91425" anchor="t" anchorCtr="0">
            <a:noAutofit/>
          </a:bodyPr>
          <a:lstStyle/>
          <a:p>
            <a:pPr>
              <a:spcBef>
                <a:spcPts val="0"/>
              </a:spcBef>
              <a:buNone/>
            </a:pPr>
            <a:endParaRPr/>
          </a:p>
        </p:txBody>
      </p:sp>
      <p:pic>
        <p:nvPicPr>
          <p:cNvPr id="99" name="Shape 99"/>
          <p:cNvPicPr preferRelativeResize="0"/>
          <p:nvPr/>
        </p:nvPicPr>
        <p:blipFill rotWithShape="1">
          <a:blip r:embed="rId7">
            <a:alphaModFix/>
          </a:blip>
          <a:srcRect l="9226" t="1753" r="31664" b="69123"/>
          <a:stretch/>
        </p:blipFill>
        <p:spPr>
          <a:xfrm>
            <a:off x="250" y="2540000"/>
            <a:ext cx="7497076" cy="5080003"/>
          </a:xfrm>
          <a:prstGeom prst="rect">
            <a:avLst/>
          </a:prstGeom>
          <a:noFill/>
          <a:ln>
            <a:noFill/>
          </a:ln>
        </p:spPr>
      </p:pic>
      <p:cxnSp>
        <p:nvCxnSpPr>
          <p:cNvPr id="100" name="Shape 100"/>
          <p:cNvCxnSpPr/>
          <p:nvPr/>
        </p:nvCxnSpPr>
        <p:spPr>
          <a:xfrm>
            <a:off x="481275" y="4548950"/>
            <a:ext cx="52200" cy="394500"/>
          </a:xfrm>
          <a:prstGeom prst="straightConnector1">
            <a:avLst/>
          </a:prstGeom>
          <a:noFill/>
          <a:ln w="38100" cap="flat">
            <a:solidFill>
              <a:srgbClr val="93C47D"/>
            </a:solidFill>
            <a:prstDash val="solid"/>
            <a:round/>
            <a:headEnd type="none" w="lg" len="lg"/>
            <a:tailEnd type="none" w="lg" len="lg"/>
          </a:ln>
        </p:spPr>
      </p:cxnSp>
      <p:cxnSp>
        <p:nvCxnSpPr>
          <p:cNvPr id="101" name="Shape 101"/>
          <p:cNvCxnSpPr/>
          <p:nvPr/>
        </p:nvCxnSpPr>
        <p:spPr>
          <a:xfrm>
            <a:off x="481275" y="4548950"/>
            <a:ext cx="454500" cy="13499"/>
          </a:xfrm>
          <a:prstGeom prst="straightConnector1">
            <a:avLst/>
          </a:prstGeom>
          <a:noFill/>
          <a:ln w="38100" cap="flat">
            <a:solidFill>
              <a:srgbClr val="93C47D"/>
            </a:solidFill>
            <a:prstDash val="solid"/>
            <a:round/>
            <a:headEnd type="none" w="lg" len="lg"/>
            <a:tailEnd type="none" w="lg" len="lg"/>
          </a:ln>
        </p:spPr>
      </p:cxnSp>
      <p:cxnSp>
        <p:nvCxnSpPr>
          <p:cNvPr id="102" name="Shape 102"/>
          <p:cNvCxnSpPr/>
          <p:nvPr/>
        </p:nvCxnSpPr>
        <p:spPr>
          <a:xfrm rot="10800000" flipH="1">
            <a:off x="6416775" y="4698650"/>
            <a:ext cx="401099" cy="13199"/>
          </a:xfrm>
          <a:prstGeom prst="straightConnector1">
            <a:avLst/>
          </a:prstGeom>
          <a:noFill/>
          <a:ln w="38100" cap="flat">
            <a:solidFill>
              <a:srgbClr val="93C47D"/>
            </a:solidFill>
            <a:prstDash val="solid"/>
            <a:round/>
            <a:headEnd type="none" w="lg" len="lg"/>
            <a:tailEnd type="none" w="lg" len="lg"/>
          </a:ln>
        </p:spPr>
      </p:cxnSp>
      <p:cxnSp>
        <p:nvCxnSpPr>
          <p:cNvPr id="103" name="Shape 103"/>
          <p:cNvCxnSpPr/>
          <p:nvPr/>
        </p:nvCxnSpPr>
        <p:spPr>
          <a:xfrm>
            <a:off x="6817875" y="4698650"/>
            <a:ext cx="0" cy="454500"/>
          </a:xfrm>
          <a:prstGeom prst="straightConnector1">
            <a:avLst/>
          </a:prstGeom>
          <a:noFill/>
          <a:ln w="38100" cap="flat">
            <a:solidFill>
              <a:srgbClr val="93C47D"/>
            </a:solidFill>
            <a:prstDash val="solid"/>
            <a:round/>
            <a:headEnd type="none" w="lg" len="lg"/>
            <a:tailEnd type="none" w="lg" len="lg"/>
          </a:ln>
        </p:spPr>
      </p:cxnSp>
      <p:sp>
        <p:nvSpPr>
          <p:cNvPr id="104" name="Shape 104"/>
          <p:cNvSpPr txBox="1"/>
          <p:nvPr/>
        </p:nvSpPr>
        <p:spPr>
          <a:xfrm>
            <a:off x="414425" y="1296725"/>
            <a:ext cx="7700099" cy="898499"/>
          </a:xfrm>
          <a:prstGeom prst="rect">
            <a:avLst/>
          </a:prstGeom>
          <a:noFill/>
          <a:ln>
            <a:noFill/>
          </a:ln>
        </p:spPr>
        <p:txBody>
          <a:bodyPr lIns="91425" tIns="91425" rIns="91425" bIns="91425" anchor="t" anchorCtr="0">
            <a:noAutofit/>
          </a:bodyPr>
          <a:lstStyle/>
          <a:p>
            <a:pPr>
              <a:spcBef>
                <a:spcPts val="0"/>
              </a:spcBef>
              <a:buNone/>
            </a:pPr>
            <a:endParaRPr/>
          </a:p>
        </p:txBody>
      </p:sp>
      <p:sp>
        <p:nvSpPr>
          <p:cNvPr id="105" name="Shape 105"/>
          <p:cNvSpPr txBox="1"/>
          <p:nvPr/>
        </p:nvSpPr>
        <p:spPr>
          <a:xfrm>
            <a:off x="250" y="1348200"/>
            <a:ext cx="10160099" cy="1263959"/>
          </a:xfrm>
          <a:prstGeom prst="rect">
            <a:avLst/>
          </a:prstGeom>
          <a:noFill/>
          <a:ln>
            <a:noFill/>
          </a:ln>
        </p:spPr>
        <p:txBody>
          <a:bodyPr lIns="91425" tIns="91425" rIns="91425" bIns="91425" anchor="t" anchorCtr="0">
            <a:noAutofit/>
          </a:bodyPr>
          <a:lstStyle/>
          <a:p>
            <a:pPr>
              <a:spcBef>
                <a:spcPts val="0"/>
              </a:spcBef>
              <a:buNone/>
            </a:pPr>
            <a:r>
              <a:rPr lang="en-US" sz="2400" dirty="0">
                <a:solidFill>
                  <a:schemeClr val="accent4"/>
                </a:solidFill>
                <a:latin typeface="georgia"/>
                <a:ea typeface="georgia"/>
                <a:cs typeface="georgia"/>
                <a:sym typeface="georgia"/>
              </a:rPr>
              <a:t>The horn takes the line (with help from </a:t>
            </a:r>
            <a:r>
              <a:rPr lang="en-US" sz="2400" dirty="0" err="1">
                <a:solidFill>
                  <a:schemeClr val="accent4"/>
                </a:solidFill>
                <a:latin typeface="georgia"/>
                <a:ea typeface="georgia"/>
                <a:cs typeface="georgia"/>
                <a:sym typeface="georgia"/>
              </a:rPr>
              <a:t>Tpt</a:t>
            </a:r>
            <a:r>
              <a:rPr lang="en-US" sz="2400" dirty="0">
                <a:solidFill>
                  <a:schemeClr val="accent4"/>
                </a:solidFill>
                <a:latin typeface="georgia"/>
                <a:ea typeface="georgia"/>
                <a:cs typeface="georgia"/>
                <a:sym typeface="georgia"/>
              </a:rPr>
              <a:t> II).  This is occurring the 12 tone row melody in the </a:t>
            </a:r>
            <a:r>
              <a:rPr lang="en-US" sz="2400" dirty="0" err="1">
                <a:solidFill>
                  <a:schemeClr val="accent4"/>
                </a:solidFill>
                <a:latin typeface="georgia"/>
                <a:ea typeface="georgia"/>
                <a:cs typeface="georgia"/>
                <a:sym typeface="georgia"/>
              </a:rPr>
              <a:t>Tpt</a:t>
            </a:r>
            <a:r>
              <a:rPr lang="en-US" sz="2400" dirty="0">
                <a:solidFill>
                  <a:schemeClr val="accent4"/>
                </a:solidFill>
                <a:latin typeface="georgia"/>
                <a:ea typeface="georgia"/>
                <a:cs typeface="georgia"/>
                <a:sym typeface="georgia"/>
              </a:rPr>
              <a:t> I part (discussed later)</a:t>
            </a:r>
            <a:r>
              <a:rPr lang="en-US" sz="2400" dirty="0" smtClean="0">
                <a:solidFill>
                  <a:schemeClr val="accent4"/>
                </a:solidFill>
                <a:latin typeface="georgia"/>
                <a:ea typeface="georgia"/>
                <a:cs typeface="georgia"/>
                <a:sym typeface="georgia"/>
              </a:rPr>
              <a:t>. Pay attention to how the ear is drawn to the melody with underlying </a:t>
            </a:r>
            <a:r>
              <a:rPr lang="en-US" sz="2400" dirty="0" err="1" smtClean="0">
                <a:solidFill>
                  <a:schemeClr val="accent4"/>
                </a:solidFill>
                <a:latin typeface="georgia"/>
                <a:ea typeface="georgia"/>
                <a:cs typeface="georgia"/>
                <a:sym typeface="georgia"/>
              </a:rPr>
              <a:t>chromaticism</a:t>
            </a:r>
            <a:endParaRPr lang="en-US" sz="2400" dirty="0">
              <a:solidFill>
                <a:schemeClr val="accent4"/>
              </a:solidFill>
              <a:latin typeface="georgia"/>
              <a:ea typeface="georgia"/>
              <a:cs typeface="georgia"/>
              <a:sym typeface="georgia"/>
            </a:endParaRPr>
          </a:p>
        </p:txBody>
      </p:sp>
      <p:pic>
        <p:nvPicPr>
          <p:cNvPr id="11" name="LMOe6.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8646160" y="3364992"/>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17217"/>
    </mc:Choice>
    <mc:Fallback>
      <p:transition xmlns:p14="http://schemas.microsoft.com/office/powerpoint/2010/main" advClick="0" advTm="1721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186" fill="hold"/>
                                        <p:tgtEl>
                                          <p:spTgt spid="11"/>
                                        </p:tgtEl>
                                      </p:cBhvr>
                                    </p:cmd>
                                  </p:childTnLst>
                                </p:cTn>
                              </p:par>
                            </p:childTnLst>
                          </p:cTn>
                        </p:par>
                      </p:childTnLst>
                    </p:cTn>
                  </p:par>
                </p:childTnLst>
              </p:cTn>
              <p:nextCondLst>
                <p:cond evt="onClick" delay="0">
                  <p:tgtEl>
                    <p:spTgt spid="11"/>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9743" objId="11"/>
        <p14:stopEvt time="13028" objId="11"/>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p:nvPr/>
        </p:nvSpPr>
        <p:spPr>
          <a:xfrm>
            <a:off x="250" y="0"/>
            <a:ext cx="10160099" cy="13482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Aggregate</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Chromatic Lines</a:t>
            </a:r>
          </a:p>
        </p:txBody>
      </p:sp>
      <p:sp>
        <p:nvSpPr>
          <p:cNvPr id="111" name="Shape 111"/>
          <p:cNvSpPr txBox="1"/>
          <p:nvPr/>
        </p:nvSpPr>
        <p:spPr>
          <a:xfrm>
            <a:off x="6317200" y="4196300"/>
            <a:ext cx="2287499" cy="1017900"/>
          </a:xfrm>
          <a:prstGeom prst="rect">
            <a:avLst/>
          </a:prstGeom>
          <a:noFill/>
          <a:ln>
            <a:noFill/>
          </a:ln>
        </p:spPr>
        <p:txBody>
          <a:bodyPr lIns="91425" tIns="91425" rIns="91425" bIns="91425" anchor="t" anchorCtr="0">
            <a:noAutofit/>
          </a:bodyPr>
          <a:lstStyle/>
          <a:p>
            <a:pPr>
              <a:spcBef>
                <a:spcPts val="0"/>
              </a:spcBef>
              <a:buNone/>
            </a:pPr>
            <a:endParaRPr/>
          </a:p>
        </p:txBody>
      </p:sp>
      <p:pic>
        <p:nvPicPr>
          <p:cNvPr id="112" name="Shape 112"/>
          <p:cNvPicPr preferRelativeResize="0"/>
          <p:nvPr/>
        </p:nvPicPr>
        <p:blipFill rotWithShape="1">
          <a:blip r:embed="rId7">
            <a:alphaModFix/>
          </a:blip>
          <a:srcRect l="19354" t="20172" b="51516"/>
          <a:stretch/>
        </p:blipFill>
        <p:spPr>
          <a:xfrm>
            <a:off x="250" y="2714505"/>
            <a:ext cx="10160098" cy="4905495"/>
          </a:xfrm>
          <a:prstGeom prst="rect">
            <a:avLst/>
          </a:prstGeom>
          <a:noFill/>
          <a:ln>
            <a:noFill/>
          </a:ln>
        </p:spPr>
      </p:pic>
      <p:cxnSp>
        <p:nvCxnSpPr>
          <p:cNvPr id="113" name="Shape 113"/>
          <p:cNvCxnSpPr/>
          <p:nvPr/>
        </p:nvCxnSpPr>
        <p:spPr>
          <a:xfrm>
            <a:off x="106950" y="3248525"/>
            <a:ext cx="26699" cy="641699"/>
          </a:xfrm>
          <a:prstGeom prst="straightConnector1">
            <a:avLst/>
          </a:prstGeom>
          <a:noFill/>
          <a:ln w="38100" cap="flat">
            <a:solidFill>
              <a:srgbClr val="6AA84F"/>
            </a:solidFill>
            <a:prstDash val="solid"/>
            <a:round/>
            <a:headEnd type="none" w="lg" len="lg"/>
            <a:tailEnd type="none" w="lg" len="lg"/>
          </a:ln>
        </p:spPr>
      </p:cxnSp>
      <p:cxnSp>
        <p:nvCxnSpPr>
          <p:cNvPr id="114" name="Shape 114"/>
          <p:cNvCxnSpPr/>
          <p:nvPr/>
        </p:nvCxnSpPr>
        <p:spPr>
          <a:xfrm rot="10800000" flipH="1">
            <a:off x="106950" y="3235325"/>
            <a:ext cx="628199" cy="13199"/>
          </a:xfrm>
          <a:prstGeom prst="straightConnector1">
            <a:avLst/>
          </a:prstGeom>
          <a:noFill/>
          <a:ln w="38100" cap="flat">
            <a:solidFill>
              <a:srgbClr val="6AA84F"/>
            </a:solidFill>
            <a:prstDash val="solid"/>
            <a:round/>
            <a:headEnd type="none" w="lg" len="lg"/>
            <a:tailEnd type="none" w="lg" len="lg"/>
          </a:ln>
        </p:spPr>
      </p:cxnSp>
      <p:sp>
        <p:nvSpPr>
          <p:cNvPr id="115" name="Shape 115"/>
          <p:cNvSpPr/>
          <p:nvPr/>
        </p:nvSpPr>
        <p:spPr>
          <a:xfrm>
            <a:off x="1483900" y="2956475"/>
            <a:ext cx="1831499" cy="358799"/>
          </a:xfrm>
          <a:prstGeom prst="rect">
            <a:avLst/>
          </a:prstGeom>
          <a:solidFill>
            <a:schemeClr val="lt1"/>
          </a:solidFill>
          <a:ln>
            <a:noFill/>
          </a:ln>
        </p:spPr>
        <p:txBody>
          <a:bodyPr lIns="91425" tIns="91425" rIns="91425" bIns="91425" anchor="ctr" anchorCtr="0">
            <a:noAutofit/>
          </a:bodyPr>
          <a:lstStyle/>
          <a:p>
            <a:pPr>
              <a:spcBef>
                <a:spcPts val="0"/>
              </a:spcBef>
              <a:buNone/>
            </a:pPr>
            <a:endParaRPr/>
          </a:p>
        </p:txBody>
      </p:sp>
      <p:sp>
        <p:nvSpPr>
          <p:cNvPr id="116" name="Shape 116"/>
          <p:cNvSpPr/>
          <p:nvPr/>
        </p:nvSpPr>
        <p:spPr>
          <a:xfrm>
            <a:off x="3489150" y="2727150"/>
            <a:ext cx="4919699" cy="358799"/>
          </a:xfrm>
          <a:prstGeom prst="rect">
            <a:avLst/>
          </a:prstGeom>
          <a:solidFill>
            <a:schemeClr val="lt1"/>
          </a:solidFill>
          <a:ln>
            <a:noFill/>
          </a:ln>
        </p:spPr>
        <p:txBody>
          <a:bodyPr lIns="91425" tIns="91425" rIns="91425" bIns="91425" anchor="ctr" anchorCtr="0">
            <a:noAutofit/>
          </a:bodyPr>
          <a:lstStyle/>
          <a:p>
            <a:pPr>
              <a:spcBef>
                <a:spcPts val="0"/>
              </a:spcBef>
              <a:buNone/>
            </a:pPr>
            <a:endParaRPr/>
          </a:p>
        </p:txBody>
      </p:sp>
      <p:sp>
        <p:nvSpPr>
          <p:cNvPr id="117" name="Shape 117"/>
          <p:cNvSpPr/>
          <p:nvPr/>
        </p:nvSpPr>
        <p:spPr>
          <a:xfrm>
            <a:off x="250" y="2727150"/>
            <a:ext cx="3114600" cy="229199"/>
          </a:xfrm>
          <a:prstGeom prst="rect">
            <a:avLst/>
          </a:prstGeom>
          <a:solidFill>
            <a:schemeClr val="lt1"/>
          </a:solidFill>
          <a:ln>
            <a:noFill/>
          </a:ln>
        </p:spPr>
        <p:txBody>
          <a:bodyPr lIns="91425" tIns="91425" rIns="91425" bIns="91425" anchor="ctr" anchorCtr="0">
            <a:noAutofit/>
          </a:bodyPr>
          <a:lstStyle/>
          <a:p>
            <a:pPr>
              <a:spcBef>
                <a:spcPts val="0"/>
              </a:spcBef>
              <a:buNone/>
            </a:pPr>
            <a:endParaRPr/>
          </a:p>
        </p:txBody>
      </p:sp>
      <p:cxnSp>
        <p:nvCxnSpPr>
          <p:cNvPr id="118" name="Shape 118"/>
          <p:cNvCxnSpPr/>
          <p:nvPr/>
        </p:nvCxnSpPr>
        <p:spPr>
          <a:xfrm>
            <a:off x="8863275" y="2874200"/>
            <a:ext cx="855599" cy="0"/>
          </a:xfrm>
          <a:prstGeom prst="straightConnector1">
            <a:avLst/>
          </a:prstGeom>
          <a:noFill/>
          <a:ln w="38100" cap="flat">
            <a:solidFill>
              <a:srgbClr val="6AA84F"/>
            </a:solidFill>
            <a:prstDash val="solid"/>
            <a:round/>
            <a:headEnd type="none" w="lg" len="lg"/>
            <a:tailEnd type="none" w="lg" len="lg"/>
          </a:ln>
        </p:spPr>
      </p:cxnSp>
      <p:cxnSp>
        <p:nvCxnSpPr>
          <p:cNvPr id="119" name="Shape 119"/>
          <p:cNvCxnSpPr/>
          <p:nvPr/>
        </p:nvCxnSpPr>
        <p:spPr>
          <a:xfrm>
            <a:off x="9705375" y="2874200"/>
            <a:ext cx="13499" cy="1042800"/>
          </a:xfrm>
          <a:prstGeom prst="straightConnector1">
            <a:avLst/>
          </a:prstGeom>
          <a:noFill/>
          <a:ln w="38100" cap="flat">
            <a:solidFill>
              <a:srgbClr val="6AA84F"/>
            </a:solidFill>
            <a:prstDash val="solid"/>
            <a:round/>
            <a:headEnd type="none" w="lg" len="lg"/>
            <a:tailEnd type="none" w="lg" len="lg"/>
          </a:ln>
        </p:spPr>
      </p:cxnSp>
      <p:sp>
        <p:nvSpPr>
          <p:cNvPr id="120" name="Shape 120"/>
          <p:cNvSpPr txBox="1"/>
          <p:nvPr/>
        </p:nvSpPr>
        <p:spPr>
          <a:xfrm>
            <a:off x="0" y="1348199"/>
            <a:ext cx="10160099" cy="1466005"/>
          </a:xfrm>
          <a:prstGeom prst="rect">
            <a:avLst/>
          </a:prstGeom>
          <a:noFill/>
          <a:ln>
            <a:noFill/>
          </a:ln>
        </p:spPr>
        <p:txBody>
          <a:bodyPr lIns="91425" tIns="91425" rIns="91425" bIns="91425" anchor="ctr" anchorCtr="0">
            <a:noAutofit/>
          </a:bodyPr>
          <a:lstStyle/>
          <a:p>
            <a:pPr lvl="0" rtl="0">
              <a:spcBef>
                <a:spcPts val="0"/>
              </a:spcBef>
              <a:buNone/>
            </a:pPr>
            <a:r>
              <a:rPr lang="en-US" sz="2400" dirty="0">
                <a:solidFill>
                  <a:schemeClr val="accent4"/>
                </a:solidFill>
                <a:latin typeface="georgia"/>
                <a:ea typeface="georgia"/>
                <a:cs typeface="georgia"/>
                <a:sym typeface="georgia"/>
              </a:rPr>
              <a:t>The chromatic line (below - </a:t>
            </a:r>
            <a:r>
              <a:rPr lang="en-US" sz="2400" dirty="0" err="1">
                <a:solidFill>
                  <a:schemeClr val="accent4"/>
                </a:solidFill>
                <a:latin typeface="georgia"/>
                <a:ea typeface="georgia"/>
                <a:cs typeface="georgia"/>
                <a:sym typeface="georgia"/>
              </a:rPr>
              <a:t>Tpt</a:t>
            </a:r>
            <a:r>
              <a:rPr lang="en-US" sz="2400" dirty="0">
                <a:solidFill>
                  <a:schemeClr val="accent4"/>
                </a:solidFill>
                <a:latin typeface="georgia"/>
                <a:ea typeface="georgia"/>
                <a:cs typeface="georgia"/>
                <a:sym typeface="georgia"/>
              </a:rPr>
              <a:t> I) is the same as the chromatic line presented in the horn from the very beginning of the </a:t>
            </a:r>
            <a:r>
              <a:rPr lang="en-US" sz="2400" dirty="0" smtClean="0">
                <a:solidFill>
                  <a:schemeClr val="accent4"/>
                </a:solidFill>
                <a:latin typeface="georgia"/>
                <a:ea typeface="georgia"/>
                <a:cs typeface="georgia"/>
                <a:sym typeface="georgia"/>
              </a:rPr>
              <a:t>piece</a:t>
            </a:r>
            <a:r>
              <a:rPr lang="en-US" sz="2400" dirty="0">
                <a:solidFill>
                  <a:schemeClr val="accent4"/>
                </a:solidFill>
                <a:latin typeface="georgia"/>
                <a:ea typeface="georgia"/>
                <a:cs typeface="georgia"/>
                <a:sym typeface="georgia"/>
              </a:rPr>
              <a:t> </a:t>
            </a:r>
            <a:r>
              <a:rPr lang="en-US" sz="2400" dirty="0" smtClean="0">
                <a:solidFill>
                  <a:schemeClr val="accent4"/>
                </a:solidFill>
                <a:latin typeface="georgia"/>
                <a:ea typeface="georgia"/>
                <a:cs typeface="georgia"/>
                <a:sym typeface="georgia"/>
              </a:rPr>
              <a:t>but the composer </a:t>
            </a:r>
            <a:r>
              <a:rPr lang="en-US" sz="2400" dirty="0" err="1" smtClean="0">
                <a:solidFill>
                  <a:schemeClr val="accent4"/>
                </a:solidFill>
                <a:latin typeface="georgia"/>
                <a:ea typeface="georgia"/>
                <a:cs typeface="georgia"/>
                <a:sym typeface="georgia"/>
              </a:rPr>
              <a:t>purposfully</a:t>
            </a:r>
            <a:r>
              <a:rPr lang="en-US" sz="2400" dirty="0" smtClean="0">
                <a:solidFill>
                  <a:schemeClr val="accent4"/>
                </a:solidFill>
                <a:latin typeface="georgia"/>
                <a:ea typeface="georgia"/>
                <a:cs typeface="georgia"/>
                <a:sym typeface="georgia"/>
              </a:rPr>
              <a:t> hides that line by inserting articulate interruptions in the other instruments</a:t>
            </a:r>
            <a:endParaRPr lang="en-US" sz="2400" dirty="0">
              <a:solidFill>
                <a:schemeClr val="accent4"/>
              </a:solidFill>
              <a:latin typeface="georgia"/>
              <a:ea typeface="georgia"/>
              <a:cs typeface="georgia"/>
              <a:sym typeface="georgia"/>
            </a:endParaRPr>
          </a:p>
        </p:txBody>
      </p:sp>
      <p:pic>
        <p:nvPicPr>
          <p:cNvPr id="13" name="LMOe7.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7727003" y="2762873"/>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27124"/>
    </mc:Choice>
    <mc:Fallback>
      <p:transition xmlns:p14="http://schemas.microsoft.com/office/powerpoint/2010/main" advClick="0" advTm="2712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536" fill="hold"/>
                                        <p:tgtEl>
                                          <p:spTgt spid="13"/>
                                        </p:tgtEl>
                                      </p:cBhvr>
                                    </p:cmd>
                                  </p:childTnLst>
                                </p:cTn>
                              </p:par>
                            </p:childTnLst>
                          </p:cTn>
                        </p:par>
                      </p:childTnLst>
                    </p:cTn>
                  </p:par>
                </p:childTnLst>
              </p:cTn>
              <p:nextCondLst>
                <p:cond evt="onClick" delay="0">
                  <p:tgtEl>
                    <p:spTgt spid="13"/>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2976" objId="13"/>
        <p14:stopEvt time="18618" objId="1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p:nvPr/>
        </p:nvSpPr>
        <p:spPr>
          <a:xfrm>
            <a:off x="250" y="0"/>
            <a:ext cx="10160099" cy="1348200"/>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The Aggregate</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Chromatic Lines</a:t>
            </a:r>
          </a:p>
        </p:txBody>
      </p:sp>
      <p:sp>
        <p:nvSpPr>
          <p:cNvPr id="126" name="Shape 126"/>
          <p:cNvSpPr txBox="1"/>
          <p:nvPr/>
        </p:nvSpPr>
        <p:spPr>
          <a:xfrm>
            <a:off x="414425" y="1296725"/>
            <a:ext cx="7700099" cy="898499"/>
          </a:xfrm>
          <a:prstGeom prst="rect">
            <a:avLst/>
          </a:prstGeom>
          <a:noFill/>
          <a:ln>
            <a:noFill/>
          </a:ln>
        </p:spPr>
        <p:txBody>
          <a:bodyPr lIns="91425" tIns="91425" rIns="91425" bIns="91425" anchor="t" anchorCtr="0">
            <a:noAutofit/>
          </a:bodyPr>
          <a:lstStyle/>
          <a:p>
            <a:pPr lvl="0" rtl="0">
              <a:spcBef>
                <a:spcPts val="0"/>
              </a:spcBef>
              <a:buNone/>
            </a:pPr>
            <a:endParaRPr/>
          </a:p>
        </p:txBody>
      </p:sp>
      <p:pic>
        <p:nvPicPr>
          <p:cNvPr id="128" name="Shape 128"/>
          <p:cNvPicPr preferRelativeResize="0"/>
          <p:nvPr/>
        </p:nvPicPr>
        <p:blipFill rotWithShape="1">
          <a:blip r:embed="rId7">
            <a:alphaModFix/>
          </a:blip>
          <a:srcRect l="7534" t="3508" r="3195" b="53331"/>
          <a:stretch/>
        </p:blipFill>
        <p:spPr>
          <a:xfrm>
            <a:off x="-18237" y="1925100"/>
            <a:ext cx="8565424" cy="5694903"/>
          </a:xfrm>
          <a:prstGeom prst="rect">
            <a:avLst/>
          </a:prstGeom>
          <a:noFill/>
          <a:ln>
            <a:noFill/>
          </a:ln>
        </p:spPr>
      </p:pic>
      <p:cxnSp>
        <p:nvCxnSpPr>
          <p:cNvPr id="129" name="Shape 129"/>
          <p:cNvCxnSpPr/>
          <p:nvPr/>
        </p:nvCxnSpPr>
        <p:spPr>
          <a:xfrm>
            <a:off x="4953000" y="2047875"/>
            <a:ext cx="0" cy="552300"/>
          </a:xfrm>
          <a:prstGeom prst="straightConnector1">
            <a:avLst/>
          </a:prstGeom>
          <a:noFill/>
          <a:ln w="38100" cap="flat">
            <a:solidFill>
              <a:srgbClr val="6AA84F"/>
            </a:solidFill>
            <a:prstDash val="solid"/>
            <a:round/>
            <a:headEnd type="none" w="lg" len="lg"/>
            <a:tailEnd type="none" w="lg" len="lg"/>
          </a:ln>
        </p:spPr>
      </p:cxnSp>
      <p:cxnSp>
        <p:nvCxnSpPr>
          <p:cNvPr id="130" name="Shape 130"/>
          <p:cNvCxnSpPr/>
          <p:nvPr/>
        </p:nvCxnSpPr>
        <p:spPr>
          <a:xfrm>
            <a:off x="4942475" y="2046787"/>
            <a:ext cx="391500" cy="48600"/>
          </a:xfrm>
          <a:prstGeom prst="straightConnector1">
            <a:avLst/>
          </a:prstGeom>
          <a:noFill/>
          <a:ln w="38100" cap="flat">
            <a:solidFill>
              <a:srgbClr val="6AA84F"/>
            </a:solidFill>
            <a:prstDash val="solid"/>
            <a:round/>
            <a:headEnd type="none" w="lg" len="lg"/>
            <a:tailEnd type="none" w="lg" len="lg"/>
          </a:ln>
        </p:spPr>
      </p:cxnSp>
      <p:cxnSp>
        <p:nvCxnSpPr>
          <p:cNvPr id="131" name="Shape 131"/>
          <p:cNvCxnSpPr/>
          <p:nvPr/>
        </p:nvCxnSpPr>
        <p:spPr>
          <a:xfrm>
            <a:off x="2593550" y="6090475"/>
            <a:ext cx="54300" cy="1253400"/>
          </a:xfrm>
          <a:prstGeom prst="straightConnector1">
            <a:avLst/>
          </a:prstGeom>
          <a:noFill/>
          <a:ln w="38100" cap="flat">
            <a:solidFill>
              <a:srgbClr val="6AA84F"/>
            </a:solidFill>
            <a:prstDash val="solid"/>
            <a:round/>
            <a:headEnd type="none" w="lg" len="lg"/>
            <a:tailEnd type="none" w="lg" len="lg"/>
          </a:ln>
        </p:spPr>
      </p:cxnSp>
      <p:cxnSp>
        <p:nvCxnSpPr>
          <p:cNvPr id="132" name="Shape 132"/>
          <p:cNvCxnSpPr/>
          <p:nvPr/>
        </p:nvCxnSpPr>
        <p:spPr>
          <a:xfrm>
            <a:off x="2085350" y="6090475"/>
            <a:ext cx="508200" cy="13199"/>
          </a:xfrm>
          <a:prstGeom prst="straightConnector1">
            <a:avLst/>
          </a:prstGeom>
          <a:noFill/>
          <a:ln w="38100" cap="flat">
            <a:solidFill>
              <a:srgbClr val="6AA84F"/>
            </a:solidFill>
            <a:prstDash val="solid"/>
            <a:round/>
            <a:headEnd type="none" w="lg" len="lg"/>
            <a:tailEnd type="none" w="lg" len="lg"/>
          </a:ln>
        </p:spPr>
      </p:cxnSp>
      <p:cxnSp>
        <p:nvCxnSpPr>
          <p:cNvPr id="133" name="Shape 133"/>
          <p:cNvCxnSpPr/>
          <p:nvPr/>
        </p:nvCxnSpPr>
        <p:spPr>
          <a:xfrm>
            <a:off x="2352800" y="6630325"/>
            <a:ext cx="133199" cy="227700"/>
          </a:xfrm>
          <a:prstGeom prst="straightConnector1">
            <a:avLst/>
          </a:prstGeom>
          <a:noFill/>
          <a:ln w="19050" cap="flat">
            <a:solidFill>
              <a:srgbClr val="6AA84F"/>
            </a:solidFill>
            <a:prstDash val="solid"/>
            <a:round/>
            <a:headEnd type="none" w="lg" len="lg"/>
            <a:tailEnd type="stealth" w="lg" len="lg"/>
          </a:ln>
        </p:spPr>
      </p:cxnSp>
      <p:sp>
        <p:nvSpPr>
          <p:cNvPr id="134" name="Shape 134"/>
          <p:cNvSpPr/>
          <p:nvPr/>
        </p:nvSpPr>
        <p:spPr>
          <a:xfrm>
            <a:off x="13375" y="6042525"/>
            <a:ext cx="1644299" cy="293999"/>
          </a:xfrm>
          <a:prstGeom prst="rect">
            <a:avLst/>
          </a:prstGeom>
          <a:solidFill>
            <a:schemeClr val="lt1"/>
          </a:solidFill>
          <a:ln>
            <a:noFill/>
          </a:ln>
        </p:spPr>
        <p:txBody>
          <a:bodyPr lIns="91425" tIns="91425" rIns="91425" bIns="91425" anchor="ctr" anchorCtr="0">
            <a:noAutofit/>
          </a:bodyPr>
          <a:lstStyle/>
          <a:p>
            <a:pPr>
              <a:spcBef>
                <a:spcPts val="0"/>
              </a:spcBef>
              <a:buNone/>
            </a:pPr>
            <a:endParaRPr/>
          </a:p>
        </p:txBody>
      </p:sp>
      <p:cxnSp>
        <p:nvCxnSpPr>
          <p:cNvPr id="135" name="Shape 135"/>
          <p:cNvCxnSpPr/>
          <p:nvPr/>
        </p:nvCxnSpPr>
        <p:spPr>
          <a:xfrm>
            <a:off x="2242775" y="2726025"/>
            <a:ext cx="6299" cy="329400"/>
          </a:xfrm>
          <a:prstGeom prst="straightConnector1">
            <a:avLst/>
          </a:prstGeom>
          <a:noFill/>
          <a:ln w="38100" cap="flat">
            <a:solidFill>
              <a:srgbClr val="F1C232"/>
            </a:solidFill>
            <a:prstDash val="solid"/>
            <a:round/>
            <a:headEnd type="none" w="lg" len="lg"/>
            <a:tailEnd type="none" w="lg" len="lg"/>
          </a:ln>
        </p:spPr>
      </p:cxnSp>
      <p:cxnSp>
        <p:nvCxnSpPr>
          <p:cNvPr id="136" name="Shape 136"/>
          <p:cNvCxnSpPr/>
          <p:nvPr/>
        </p:nvCxnSpPr>
        <p:spPr>
          <a:xfrm>
            <a:off x="2272550" y="2726025"/>
            <a:ext cx="321000" cy="13499"/>
          </a:xfrm>
          <a:prstGeom prst="straightConnector1">
            <a:avLst/>
          </a:prstGeom>
          <a:noFill/>
          <a:ln w="38100" cap="flat">
            <a:solidFill>
              <a:srgbClr val="F1C232"/>
            </a:solidFill>
            <a:prstDash val="solid"/>
            <a:round/>
            <a:headEnd type="none" w="lg" len="lg"/>
            <a:tailEnd type="none" w="lg" len="lg"/>
          </a:ln>
        </p:spPr>
      </p:cxnSp>
      <p:cxnSp>
        <p:nvCxnSpPr>
          <p:cNvPr id="137" name="Shape 137"/>
          <p:cNvCxnSpPr/>
          <p:nvPr/>
        </p:nvCxnSpPr>
        <p:spPr>
          <a:xfrm rot="10800000" flipH="1">
            <a:off x="3990975" y="2731874"/>
            <a:ext cx="2978099" cy="1800"/>
          </a:xfrm>
          <a:prstGeom prst="straightConnector1">
            <a:avLst/>
          </a:prstGeom>
          <a:noFill/>
          <a:ln w="38100" cap="flat">
            <a:solidFill>
              <a:srgbClr val="F1C232"/>
            </a:solidFill>
            <a:prstDash val="solid"/>
            <a:round/>
            <a:headEnd type="none" w="lg" len="lg"/>
            <a:tailEnd type="stealth" w="lg" len="lg"/>
          </a:ln>
        </p:spPr>
      </p:cxnSp>
      <p:cxnSp>
        <p:nvCxnSpPr>
          <p:cNvPr id="138" name="Shape 138"/>
          <p:cNvCxnSpPr/>
          <p:nvPr/>
        </p:nvCxnSpPr>
        <p:spPr>
          <a:xfrm>
            <a:off x="1233400" y="6751050"/>
            <a:ext cx="321000" cy="0"/>
          </a:xfrm>
          <a:prstGeom prst="straightConnector1">
            <a:avLst/>
          </a:prstGeom>
          <a:noFill/>
          <a:ln w="38100" cap="flat">
            <a:solidFill>
              <a:srgbClr val="F1C232"/>
            </a:solidFill>
            <a:prstDash val="solid"/>
            <a:round/>
            <a:headEnd type="none" w="lg" len="lg"/>
            <a:tailEnd type="none" w="lg" len="lg"/>
          </a:ln>
        </p:spPr>
      </p:cxnSp>
      <p:cxnSp>
        <p:nvCxnSpPr>
          <p:cNvPr id="139" name="Shape 139"/>
          <p:cNvCxnSpPr/>
          <p:nvPr/>
        </p:nvCxnSpPr>
        <p:spPr>
          <a:xfrm>
            <a:off x="1554400" y="6751125"/>
            <a:ext cx="0" cy="320699"/>
          </a:xfrm>
          <a:prstGeom prst="straightConnector1">
            <a:avLst/>
          </a:prstGeom>
          <a:noFill/>
          <a:ln w="38100" cap="flat">
            <a:solidFill>
              <a:srgbClr val="F1C232"/>
            </a:solidFill>
            <a:prstDash val="solid"/>
            <a:round/>
            <a:headEnd type="none" w="lg" len="lg"/>
            <a:tailEnd type="none" w="lg" len="lg"/>
          </a:ln>
        </p:spPr>
      </p:cxnSp>
      <p:cxnSp>
        <p:nvCxnSpPr>
          <p:cNvPr id="140" name="Shape 140"/>
          <p:cNvCxnSpPr/>
          <p:nvPr/>
        </p:nvCxnSpPr>
        <p:spPr>
          <a:xfrm>
            <a:off x="13375" y="6911475"/>
            <a:ext cx="0" cy="0"/>
          </a:xfrm>
          <a:prstGeom prst="straightConnector1">
            <a:avLst/>
          </a:prstGeom>
          <a:noFill/>
          <a:ln w="19050" cap="flat">
            <a:solidFill>
              <a:schemeClr val="dk2"/>
            </a:solidFill>
            <a:prstDash val="solid"/>
            <a:round/>
            <a:headEnd type="none" w="lg" len="lg"/>
            <a:tailEnd type="none" w="lg" len="lg"/>
          </a:ln>
        </p:spPr>
      </p:cxnSp>
      <p:cxnSp>
        <p:nvCxnSpPr>
          <p:cNvPr id="141" name="Shape 141"/>
          <p:cNvCxnSpPr/>
          <p:nvPr/>
        </p:nvCxnSpPr>
        <p:spPr>
          <a:xfrm>
            <a:off x="13375" y="6837900"/>
            <a:ext cx="454500" cy="0"/>
          </a:xfrm>
          <a:prstGeom prst="straightConnector1">
            <a:avLst/>
          </a:prstGeom>
          <a:noFill/>
          <a:ln w="38100" cap="flat">
            <a:solidFill>
              <a:srgbClr val="F1C232"/>
            </a:solidFill>
            <a:prstDash val="solid"/>
            <a:round/>
            <a:headEnd type="none" w="lg" len="lg"/>
            <a:tailEnd type="stealth" w="lg" len="lg"/>
          </a:ln>
        </p:spPr>
      </p:cxnSp>
      <p:pic>
        <p:nvPicPr>
          <p:cNvPr id="19" name="LMOe8.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4793488" y="1450848"/>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15974"/>
    </mc:Choice>
    <mc:Fallback>
      <p:transition xmlns:p14="http://schemas.microsoft.com/office/powerpoint/2010/main" advClick="0" advTm="1597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9"/>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961" fill="hold"/>
                                        <p:tgtEl>
                                          <p:spTgt spid="19"/>
                                        </p:tgtEl>
                                      </p:cBhvr>
                                    </p:cmd>
                                  </p:childTnLst>
                                </p:cTn>
                              </p:par>
                            </p:childTnLst>
                          </p:cTn>
                        </p:par>
                      </p:childTnLst>
                    </p:cTn>
                  </p:par>
                </p:childTnLst>
              </p:cTn>
              <p:nextCondLst>
                <p:cond evt="onClick" delay="0">
                  <p:tgtEl>
                    <p:spTgt spid="19"/>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6800" objId="19"/>
        <p14:stopEvt time="11856" objId="19"/>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p:nvPr/>
        </p:nvSpPr>
        <p:spPr>
          <a:xfrm>
            <a:off x="250" y="0"/>
            <a:ext cx="10160099" cy="1348200"/>
          </a:xfrm>
          <a:prstGeom prst="rect">
            <a:avLst/>
          </a:prstGeom>
          <a:noFill/>
          <a:ln>
            <a:noFill/>
          </a:ln>
        </p:spPr>
        <p:txBody>
          <a:bodyPr lIns="91425" tIns="91425" rIns="91425" bIns="91425" anchor="t" anchorCtr="0">
            <a:noAutofit/>
          </a:bodyPr>
          <a:lstStyle/>
          <a:p>
            <a:pPr lvl="0" rtl="0">
              <a:spcBef>
                <a:spcPts val="0"/>
              </a:spcBef>
              <a:buClr>
                <a:schemeClr val="dk1"/>
              </a:buClr>
              <a:buSzPct val="25581"/>
              <a:buFont typeface="Arial"/>
              <a:buNone/>
            </a:pPr>
            <a:r>
              <a:rPr lang="en-US" sz="4266" i="1" dirty="0">
                <a:solidFill>
                  <a:srgbClr val="7C8D6E"/>
                </a:solidFill>
                <a:latin typeface="georgia"/>
                <a:ea typeface="georgia"/>
                <a:cs typeface="georgia"/>
                <a:sym typeface="georgia"/>
              </a:rPr>
              <a:t>The Aggregate</a:t>
            </a:r>
          </a:p>
          <a:p>
            <a:pPr lvl="0" rtl="0">
              <a:spcBef>
                <a:spcPts val="0"/>
              </a:spcBef>
              <a:buClr>
                <a:schemeClr val="dk1"/>
              </a:buClr>
              <a:buSzPct val="36666"/>
              <a:buFont typeface="Arial"/>
              <a:buNone/>
            </a:pPr>
            <a:r>
              <a:rPr lang="en-US" sz="3000" i="1" dirty="0">
                <a:solidFill>
                  <a:srgbClr val="A61C00"/>
                </a:solidFill>
                <a:latin typeface="georgia"/>
                <a:ea typeface="georgia"/>
                <a:cs typeface="georgia"/>
                <a:sym typeface="georgia"/>
              </a:rPr>
              <a:t>Discrete </a:t>
            </a:r>
            <a:r>
              <a:rPr lang="en-US" sz="3000" i="1" dirty="0" err="1" smtClean="0">
                <a:solidFill>
                  <a:srgbClr val="A61C00"/>
                </a:solidFill>
                <a:latin typeface="georgia"/>
                <a:ea typeface="georgia"/>
                <a:cs typeface="georgia"/>
                <a:sym typeface="georgia"/>
              </a:rPr>
              <a:t>Trichords</a:t>
            </a:r>
            <a:r>
              <a:rPr lang="en-US" sz="3000" i="1" dirty="0" smtClean="0">
                <a:solidFill>
                  <a:srgbClr val="A61C00"/>
                </a:solidFill>
                <a:latin typeface="georgia"/>
                <a:ea typeface="georgia"/>
                <a:cs typeface="georgia"/>
                <a:sym typeface="georgia"/>
              </a:rPr>
              <a:t> – a </a:t>
            </a:r>
            <a:r>
              <a:rPr lang="en-US" sz="3000" i="1" dirty="0" err="1" smtClean="0">
                <a:solidFill>
                  <a:srgbClr val="A61C00"/>
                </a:solidFill>
                <a:latin typeface="georgia"/>
                <a:ea typeface="georgia"/>
                <a:cs typeface="georgia"/>
                <a:sym typeface="georgia"/>
              </a:rPr>
              <a:t>trichord</a:t>
            </a:r>
            <a:r>
              <a:rPr lang="en-US" sz="3000" i="1" dirty="0" smtClean="0">
                <a:solidFill>
                  <a:srgbClr val="A61C00"/>
                </a:solidFill>
                <a:latin typeface="georgia"/>
                <a:ea typeface="georgia"/>
                <a:cs typeface="georgia"/>
                <a:sym typeface="georgia"/>
              </a:rPr>
              <a:t> is a group of 3 different pitch classes (notes)</a:t>
            </a:r>
            <a:endParaRPr lang="en-US" sz="3000" i="1" dirty="0">
              <a:solidFill>
                <a:srgbClr val="A61C00"/>
              </a:solidFill>
              <a:latin typeface="georgia"/>
              <a:ea typeface="georgia"/>
              <a:cs typeface="georgia"/>
              <a:sym typeface="georgia"/>
            </a:endParaRPr>
          </a:p>
        </p:txBody>
      </p:sp>
      <p:sp>
        <p:nvSpPr>
          <p:cNvPr id="204" name="Shape 204"/>
          <p:cNvSpPr txBox="1"/>
          <p:nvPr/>
        </p:nvSpPr>
        <p:spPr>
          <a:xfrm>
            <a:off x="0" y="1607973"/>
            <a:ext cx="10160099" cy="1302900"/>
          </a:xfrm>
          <a:prstGeom prst="rect">
            <a:avLst/>
          </a:prstGeom>
          <a:noFill/>
          <a:ln>
            <a:noFill/>
          </a:ln>
        </p:spPr>
        <p:txBody>
          <a:bodyPr lIns="91425" tIns="91425" rIns="91425" bIns="91425" anchor="t" anchorCtr="0">
            <a:noAutofit/>
          </a:bodyPr>
          <a:lstStyle/>
          <a:p>
            <a:pPr lvl="0" rtl="0">
              <a:spcBef>
                <a:spcPts val="0"/>
              </a:spcBef>
              <a:buNone/>
            </a:pPr>
            <a:r>
              <a:rPr lang="en-US" sz="2400" dirty="0">
                <a:solidFill>
                  <a:schemeClr val="accent4"/>
                </a:solidFill>
                <a:latin typeface="georgia"/>
                <a:ea typeface="georgia"/>
                <a:cs typeface="georgia"/>
                <a:sym typeface="georgia"/>
              </a:rPr>
              <a:t>These happen to be ‘</a:t>
            </a:r>
            <a:r>
              <a:rPr lang="en-US" sz="2400" i="1" dirty="0">
                <a:solidFill>
                  <a:schemeClr val="accent4"/>
                </a:solidFill>
                <a:latin typeface="georgia"/>
                <a:ea typeface="georgia"/>
                <a:cs typeface="georgia"/>
                <a:sym typeface="georgia"/>
              </a:rPr>
              <a:t>measure encapsulated</a:t>
            </a:r>
            <a:r>
              <a:rPr lang="en-US" sz="2400" dirty="0">
                <a:solidFill>
                  <a:schemeClr val="accent4"/>
                </a:solidFill>
                <a:latin typeface="georgia"/>
                <a:ea typeface="georgia"/>
                <a:cs typeface="georgia"/>
                <a:sym typeface="georgia"/>
              </a:rPr>
              <a:t>’ Discrete </a:t>
            </a:r>
            <a:r>
              <a:rPr lang="en-US" sz="2400" dirty="0" err="1" smtClean="0">
                <a:solidFill>
                  <a:schemeClr val="accent4"/>
                </a:solidFill>
                <a:latin typeface="georgia"/>
                <a:ea typeface="georgia"/>
                <a:cs typeface="georgia"/>
                <a:sym typeface="georgia"/>
              </a:rPr>
              <a:t>Trichords</a:t>
            </a:r>
            <a:r>
              <a:rPr lang="en-US" sz="2400" dirty="0" smtClean="0">
                <a:solidFill>
                  <a:schemeClr val="accent4"/>
                </a:solidFill>
                <a:latin typeface="georgia"/>
                <a:ea typeface="georgia"/>
                <a:cs typeface="georgia"/>
                <a:sym typeface="georgia"/>
              </a:rPr>
              <a:t>. You </a:t>
            </a:r>
            <a:r>
              <a:rPr lang="en-US" sz="2400" dirty="0">
                <a:solidFill>
                  <a:schemeClr val="accent4"/>
                </a:solidFill>
                <a:latin typeface="georgia"/>
                <a:ea typeface="georgia"/>
                <a:cs typeface="georgia"/>
                <a:sym typeface="georgia"/>
              </a:rPr>
              <a:t>will also notice the propelling rhythm and cascading harmonies (blue)</a:t>
            </a:r>
          </a:p>
        </p:txBody>
      </p:sp>
      <p:pic>
        <p:nvPicPr>
          <p:cNvPr id="205" name="Shape 205"/>
          <p:cNvPicPr preferRelativeResize="0"/>
          <p:nvPr/>
        </p:nvPicPr>
        <p:blipFill rotWithShape="1">
          <a:blip r:embed="rId7">
            <a:alphaModFix/>
          </a:blip>
          <a:srcRect l="8504" t="61226" r="3187" b="7370"/>
          <a:stretch/>
        </p:blipFill>
        <p:spPr>
          <a:xfrm>
            <a:off x="0" y="2651041"/>
            <a:ext cx="10159996" cy="4968963"/>
          </a:xfrm>
          <a:prstGeom prst="rect">
            <a:avLst/>
          </a:prstGeom>
          <a:noFill/>
          <a:ln>
            <a:noFill/>
          </a:ln>
        </p:spPr>
      </p:pic>
      <p:sp>
        <p:nvSpPr>
          <p:cNvPr id="206" name="Shape 206"/>
          <p:cNvSpPr txBox="1"/>
          <p:nvPr/>
        </p:nvSpPr>
        <p:spPr>
          <a:xfrm>
            <a:off x="908975" y="2693800"/>
            <a:ext cx="2299499" cy="414299"/>
          </a:xfrm>
          <a:prstGeom prst="rect">
            <a:avLst/>
          </a:prstGeom>
          <a:solidFill>
            <a:schemeClr val="lt1"/>
          </a:solidFill>
          <a:ln>
            <a:noFill/>
          </a:ln>
        </p:spPr>
        <p:txBody>
          <a:bodyPr lIns="91425" tIns="91425" rIns="91425" bIns="91425" anchor="t" anchorCtr="0">
            <a:noAutofit/>
          </a:bodyPr>
          <a:lstStyle/>
          <a:p>
            <a:pPr>
              <a:spcBef>
                <a:spcPts val="0"/>
              </a:spcBef>
              <a:buNone/>
            </a:pPr>
            <a:r>
              <a:rPr lang="en-US"/>
              <a:t>DISCRETE TRICHORDS</a:t>
            </a:r>
          </a:p>
        </p:txBody>
      </p:sp>
      <p:cxnSp>
        <p:nvCxnSpPr>
          <p:cNvPr id="207" name="Shape 207"/>
          <p:cNvCxnSpPr/>
          <p:nvPr/>
        </p:nvCxnSpPr>
        <p:spPr>
          <a:xfrm flipH="1">
            <a:off x="494675" y="2887575"/>
            <a:ext cx="26699" cy="4411499"/>
          </a:xfrm>
          <a:prstGeom prst="straightConnector1">
            <a:avLst/>
          </a:prstGeom>
          <a:noFill/>
          <a:ln w="76200" cap="flat">
            <a:solidFill>
              <a:srgbClr val="CC0000"/>
            </a:solidFill>
            <a:prstDash val="solid"/>
            <a:round/>
            <a:headEnd type="none" w="lg" len="lg"/>
            <a:tailEnd type="none" w="lg" len="lg"/>
          </a:ln>
        </p:spPr>
      </p:cxnSp>
      <p:cxnSp>
        <p:nvCxnSpPr>
          <p:cNvPr id="208" name="Shape 208"/>
          <p:cNvCxnSpPr/>
          <p:nvPr/>
        </p:nvCxnSpPr>
        <p:spPr>
          <a:xfrm>
            <a:off x="494675" y="2887575"/>
            <a:ext cx="414299" cy="0"/>
          </a:xfrm>
          <a:prstGeom prst="straightConnector1">
            <a:avLst/>
          </a:prstGeom>
          <a:noFill/>
          <a:ln w="76200" cap="flat">
            <a:solidFill>
              <a:srgbClr val="CC0000"/>
            </a:solidFill>
            <a:prstDash val="solid"/>
            <a:round/>
            <a:headEnd type="none" w="lg" len="lg"/>
            <a:tailEnd type="none" w="lg" len="lg"/>
          </a:ln>
        </p:spPr>
      </p:cxnSp>
      <p:cxnSp>
        <p:nvCxnSpPr>
          <p:cNvPr id="209" name="Shape 209"/>
          <p:cNvCxnSpPr/>
          <p:nvPr/>
        </p:nvCxnSpPr>
        <p:spPr>
          <a:xfrm rot="10800000">
            <a:off x="3154949" y="2900950"/>
            <a:ext cx="334200" cy="0"/>
          </a:xfrm>
          <a:prstGeom prst="straightConnector1">
            <a:avLst/>
          </a:prstGeom>
          <a:noFill/>
          <a:ln w="76200" cap="flat">
            <a:solidFill>
              <a:srgbClr val="CC0000"/>
            </a:solidFill>
            <a:prstDash val="solid"/>
            <a:round/>
            <a:headEnd type="none" w="lg" len="lg"/>
            <a:tailEnd type="none" w="lg" len="lg"/>
          </a:ln>
        </p:spPr>
      </p:cxnSp>
      <p:cxnSp>
        <p:nvCxnSpPr>
          <p:cNvPr id="210" name="Shape 210"/>
          <p:cNvCxnSpPr/>
          <p:nvPr/>
        </p:nvCxnSpPr>
        <p:spPr>
          <a:xfrm flipH="1">
            <a:off x="3395525" y="2914325"/>
            <a:ext cx="66899" cy="4558500"/>
          </a:xfrm>
          <a:prstGeom prst="straightConnector1">
            <a:avLst/>
          </a:prstGeom>
          <a:noFill/>
          <a:ln w="76200" cap="flat">
            <a:solidFill>
              <a:srgbClr val="CC0000"/>
            </a:solidFill>
            <a:prstDash val="solid"/>
            <a:round/>
            <a:headEnd type="none" w="lg" len="lg"/>
            <a:tailEnd type="none" w="lg" len="lg"/>
          </a:ln>
        </p:spPr>
      </p:cxnSp>
      <p:cxnSp>
        <p:nvCxnSpPr>
          <p:cNvPr id="211" name="Shape 211"/>
          <p:cNvCxnSpPr/>
          <p:nvPr/>
        </p:nvCxnSpPr>
        <p:spPr>
          <a:xfrm>
            <a:off x="494625" y="7272425"/>
            <a:ext cx="507900" cy="13499"/>
          </a:xfrm>
          <a:prstGeom prst="straightConnector1">
            <a:avLst/>
          </a:prstGeom>
          <a:noFill/>
          <a:ln w="76200" cap="flat">
            <a:solidFill>
              <a:srgbClr val="CC0000"/>
            </a:solidFill>
            <a:prstDash val="solid"/>
            <a:round/>
            <a:headEnd type="none" w="lg" len="lg"/>
            <a:tailEnd type="none" w="lg" len="lg"/>
          </a:ln>
        </p:spPr>
      </p:cxnSp>
      <p:cxnSp>
        <p:nvCxnSpPr>
          <p:cNvPr id="212" name="Shape 212"/>
          <p:cNvCxnSpPr/>
          <p:nvPr/>
        </p:nvCxnSpPr>
        <p:spPr>
          <a:xfrm rot="10800000">
            <a:off x="2874050" y="7459575"/>
            <a:ext cx="534899" cy="0"/>
          </a:xfrm>
          <a:prstGeom prst="straightConnector1">
            <a:avLst/>
          </a:prstGeom>
          <a:noFill/>
          <a:ln w="76200" cap="flat">
            <a:solidFill>
              <a:srgbClr val="CC0000"/>
            </a:solidFill>
            <a:prstDash val="solid"/>
            <a:round/>
            <a:headEnd type="none" w="lg" len="lg"/>
            <a:tailEnd type="none" w="lg" len="lg"/>
          </a:ln>
        </p:spPr>
      </p:cxnSp>
      <p:cxnSp>
        <p:nvCxnSpPr>
          <p:cNvPr id="213" name="Shape 213"/>
          <p:cNvCxnSpPr/>
          <p:nvPr/>
        </p:nvCxnSpPr>
        <p:spPr>
          <a:xfrm flipH="1">
            <a:off x="7424775" y="2856275"/>
            <a:ext cx="66899" cy="4558500"/>
          </a:xfrm>
          <a:prstGeom prst="straightConnector1">
            <a:avLst/>
          </a:prstGeom>
          <a:noFill/>
          <a:ln w="76200" cap="flat">
            <a:solidFill>
              <a:srgbClr val="CC0000"/>
            </a:solidFill>
            <a:prstDash val="solid"/>
            <a:round/>
            <a:headEnd type="none" w="lg" len="lg"/>
            <a:tailEnd type="none" w="lg" len="lg"/>
          </a:ln>
        </p:spPr>
      </p:cxnSp>
      <p:cxnSp>
        <p:nvCxnSpPr>
          <p:cNvPr id="214" name="Shape 214"/>
          <p:cNvCxnSpPr/>
          <p:nvPr/>
        </p:nvCxnSpPr>
        <p:spPr>
          <a:xfrm flipH="1">
            <a:off x="9905800" y="2847475"/>
            <a:ext cx="80399" cy="4625400"/>
          </a:xfrm>
          <a:prstGeom prst="straightConnector1">
            <a:avLst/>
          </a:prstGeom>
          <a:noFill/>
          <a:ln w="76200" cap="flat">
            <a:solidFill>
              <a:srgbClr val="CC0000"/>
            </a:solidFill>
            <a:prstDash val="solid"/>
            <a:round/>
            <a:headEnd type="none" w="lg" len="lg"/>
            <a:tailEnd type="none" w="lg" len="lg"/>
          </a:ln>
        </p:spPr>
      </p:cxnSp>
      <p:cxnSp>
        <p:nvCxnSpPr>
          <p:cNvPr id="215" name="Shape 215"/>
          <p:cNvCxnSpPr/>
          <p:nvPr/>
        </p:nvCxnSpPr>
        <p:spPr>
          <a:xfrm rot="10800000" flipH="1">
            <a:off x="7419475" y="7414675"/>
            <a:ext cx="419699" cy="4799"/>
          </a:xfrm>
          <a:prstGeom prst="straightConnector1">
            <a:avLst/>
          </a:prstGeom>
          <a:noFill/>
          <a:ln w="76200" cap="flat">
            <a:solidFill>
              <a:srgbClr val="CC0000"/>
            </a:solidFill>
            <a:prstDash val="solid"/>
            <a:round/>
            <a:headEnd type="none" w="lg" len="lg"/>
            <a:tailEnd type="none" w="lg" len="lg"/>
          </a:ln>
        </p:spPr>
      </p:cxnSp>
      <p:cxnSp>
        <p:nvCxnSpPr>
          <p:cNvPr id="216" name="Shape 216"/>
          <p:cNvCxnSpPr/>
          <p:nvPr/>
        </p:nvCxnSpPr>
        <p:spPr>
          <a:xfrm>
            <a:off x="9491575" y="7459575"/>
            <a:ext cx="414299" cy="0"/>
          </a:xfrm>
          <a:prstGeom prst="straightConnector1">
            <a:avLst/>
          </a:prstGeom>
          <a:noFill/>
          <a:ln w="76200" cap="flat">
            <a:solidFill>
              <a:srgbClr val="CC0000"/>
            </a:solidFill>
            <a:prstDash val="solid"/>
            <a:round/>
            <a:headEnd type="none" w="lg" len="lg"/>
            <a:tailEnd type="none" w="lg" len="lg"/>
          </a:ln>
        </p:spPr>
      </p:cxnSp>
      <p:cxnSp>
        <p:nvCxnSpPr>
          <p:cNvPr id="217" name="Shape 217"/>
          <p:cNvCxnSpPr/>
          <p:nvPr/>
        </p:nvCxnSpPr>
        <p:spPr>
          <a:xfrm>
            <a:off x="9558475" y="2856275"/>
            <a:ext cx="414299" cy="0"/>
          </a:xfrm>
          <a:prstGeom prst="straightConnector1">
            <a:avLst/>
          </a:prstGeom>
          <a:noFill/>
          <a:ln w="76200" cap="flat">
            <a:solidFill>
              <a:srgbClr val="CC0000"/>
            </a:solidFill>
            <a:prstDash val="solid"/>
            <a:round/>
            <a:headEnd type="none" w="lg" len="lg"/>
            <a:tailEnd type="none" w="lg" len="lg"/>
          </a:ln>
        </p:spPr>
      </p:cxnSp>
      <p:cxnSp>
        <p:nvCxnSpPr>
          <p:cNvPr id="218" name="Shape 218"/>
          <p:cNvCxnSpPr/>
          <p:nvPr/>
        </p:nvCxnSpPr>
        <p:spPr>
          <a:xfrm>
            <a:off x="7491675" y="2856275"/>
            <a:ext cx="414299" cy="0"/>
          </a:xfrm>
          <a:prstGeom prst="straightConnector1">
            <a:avLst/>
          </a:prstGeom>
          <a:noFill/>
          <a:ln w="76200" cap="flat">
            <a:solidFill>
              <a:srgbClr val="CC0000"/>
            </a:solidFill>
            <a:prstDash val="solid"/>
            <a:round/>
            <a:headEnd type="none" w="lg" len="lg"/>
            <a:tailEnd type="none" w="lg" len="lg"/>
          </a:ln>
        </p:spPr>
      </p:cxnSp>
      <p:sp>
        <p:nvSpPr>
          <p:cNvPr id="219" name="Shape 219"/>
          <p:cNvSpPr txBox="1"/>
          <p:nvPr/>
        </p:nvSpPr>
        <p:spPr>
          <a:xfrm>
            <a:off x="7758987" y="2651050"/>
            <a:ext cx="1879500" cy="261900"/>
          </a:xfrm>
          <a:prstGeom prst="rect">
            <a:avLst/>
          </a:prstGeom>
          <a:solidFill>
            <a:schemeClr val="lt1"/>
          </a:solidFill>
          <a:ln>
            <a:noFill/>
          </a:ln>
        </p:spPr>
        <p:txBody>
          <a:bodyPr lIns="91425" tIns="91425" rIns="91425" bIns="91425" anchor="t" anchorCtr="0">
            <a:noAutofit/>
          </a:bodyPr>
          <a:lstStyle/>
          <a:p>
            <a:pPr lvl="0" rtl="0">
              <a:spcBef>
                <a:spcPts val="0"/>
              </a:spcBef>
              <a:buNone/>
            </a:pPr>
            <a:r>
              <a:rPr lang="en-US" sz="1100"/>
              <a:t>DISCRETE TRICHORDS</a:t>
            </a:r>
          </a:p>
        </p:txBody>
      </p:sp>
      <p:sp>
        <p:nvSpPr>
          <p:cNvPr id="220" name="Shape 220"/>
          <p:cNvSpPr/>
          <p:nvPr/>
        </p:nvSpPr>
        <p:spPr>
          <a:xfrm>
            <a:off x="577059" y="3302000"/>
            <a:ext cx="118100" cy="748625"/>
          </a:xfrm>
          <a:custGeom>
            <a:avLst/>
            <a:gdLst/>
            <a:ahLst/>
            <a:cxnLst/>
            <a:rect l="0" t="0" r="0" b="0"/>
            <a:pathLst>
              <a:path w="4724" h="29945" extrusionOk="0">
                <a:moveTo>
                  <a:pt x="4724" y="0"/>
                </a:moveTo>
                <a:cubicBezTo>
                  <a:pt x="4011" y="1515"/>
                  <a:pt x="1159" y="5971"/>
                  <a:pt x="446" y="9091"/>
                </a:cubicBezTo>
                <a:cubicBezTo>
                  <a:pt x="-267" y="12210"/>
                  <a:pt x="89" y="15240"/>
                  <a:pt x="446" y="18716"/>
                </a:cubicBezTo>
                <a:cubicBezTo>
                  <a:pt x="802" y="22191"/>
                  <a:pt x="2228" y="28073"/>
                  <a:pt x="2585" y="29945"/>
                </a:cubicBezTo>
              </a:path>
            </a:pathLst>
          </a:custGeom>
          <a:noFill/>
          <a:ln w="38100" cap="flat">
            <a:solidFill>
              <a:srgbClr val="3C78D8"/>
            </a:solidFill>
            <a:prstDash val="solid"/>
            <a:round/>
            <a:headEnd type="none" w="lg" len="lg"/>
            <a:tailEnd type="none" w="lg" len="lg"/>
          </a:ln>
        </p:spPr>
      </p:sp>
      <p:sp>
        <p:nvSpPr>
          <p:cNvPr id="221" name="Shape 221"/>
          <p:cNvSpPr/>
          <p:nvPr/>
        </p:nvSpPr>
        <p:spPr>
          <a:xfrm>
            <a:off x="1249941" y="4358100"/>
            <a:ext cx="86900" cy="721900"/>
          </a:xfrm>
          <a:custGeom>
            <a:avLst/>
            <a:gdLst/>
            <a:ahLst/>
            <a:cxnLst/>
            <a:rect l="0" t="0" r="0" b="0"/>
            <a:pathLst>
              <a:path w="3476" h="28876" extrusionOk="0">
                <a:moveTo>
                  <a:pt x="3476" y="0"/>
                </a:moveTo>
                <a:cubicBezTo>
                  <a:pt x="3208" y="891"/>
                  <a:pt x="2405" y="2585"/>
                  <a:pt x="1871" y="5348"/>
                </a:cubicBezTo>
                <a:cubicBezTo>
                  <a:pt x="1336" y="8110"/>
                  <a:pt x="534" y="13725"/>
                  <a:pt x="267" y="16577"/>
                </a:cubicBezTo>
                <a:cubicBezTo>
                  <a:pt x="0" y="19428"/>
                  <a:pt x="88" y="20409"/>
                  <a:pt x="267" y="22459"/>
                </a:cubicBezTo>
                <a:cubicBezTo>
                  <a:pt x="445" y="24508"/>
                  <a:pt x="1158" y="27806"/>
                  <a:pt x="1337" y="28876"/>
                </a:cubicBezTo>
              </a:path>
            </a:pathLst>
          </a:custGeom>
          <a:noFill/>
          <a:ln w="38100" cap="flat">
            <a:solidFill>
              <a:srgbClr val="3C78D8"/>
            </a:solidFill>
            <a:prstDash val="solid"/>
            <a:round/>
            <a:headEnd type="none" w="lg" len="lg"/>
            <a:tailEnd type="none" w="lg" len="lg"/>
          </a:ln>
        </p:spPr>
      </p:sp>
      <p:sp>
        <p:nvSpPr>
          <p:cNvPr id="222" name="Shape 222"/>
          <p:cNvSpPr/>
          <p:nvPr/>
        </p:nvSpPr>
        <p:spPr>
          <a:xfrm>
            <a:off x="1960693" y="5427575"/>
            <a:ext cx="124775" cy="508000"/>
          </a:xfrm>
          <a:custGeom>
            <a:avLst/>
            <a:gdLst/>
            <a:ahLst/>
            <a:cxnLst/>
            <a:rect l="0" t="0" r="0" b="0"/>
            <a:pathLst>
              <a:path w="4991" h="20320" extrusionOk="0">
                <a:moveTo>
                  <a:pt x="4991" y="0"/>
                </a:moveTo>
                <a:cubicBezTo>
                  <a:pt x="4367" y="891"/>
                  <a:pt x="2050" y="3565"/>
                  <a:pt x="1248" y="5348"/>
                </a:cubicBezTo>
                <a:cubicBezTo>
                  <a:pt x="445" y="7130"/>
                  <a:pt x="-178" y="8199"/>
                  <a:pt x="178" y="10695"/>
                </a:cubicBezTo>
                <a:cubicBezTo>
                  <a:pt x="534" y="13190"/>
                  <a:pt x="2852" y="18715"/>
                  <a:pt x="3387" y="20320"/>
                </a:cubicBezTo>
              </a:path>
            </a:pathLst>
          </a:custGeom>
          <a:noFill/>
          <a:ln w="38100" cap="flat">
            <a:solidFill>
              <a:srgbClr val="3C78D8"/>
            </a:solidFill>
            <a:prstDash val="solid"/>
            <a:round/>
            <a:headEnd type="none" w="lg" len="lg"/>
            <a:tailEnd type="none" w="lg" len="lg"/>
          </a:ln>
        </p:spPr>
      </p:sp>
      <p:sp>
        <p:nvSpPr>
          <p:cNvPr id="223" name="Shape 223"/>
          <p:cNvSpPr/>
          <p:nvPr/>
        </p:nvSpPr>
        <p:spPr>
          <a:xfrm>
            <a:off x="2743874" y="6309900"/>
            <a:ext cx="103600" cy="748625"/>
          </a:xfrm>
          <a:custGeom>
            <a:avLst/>
            <a:gdLst/>
            <a:ahLst/>
            <a:cxnLst/>
            <a:rect l="0" t="0" r="0" b="0"/>
            <a:pathLst>
              <a:path w="4144" h="29945" extrusionOk="0">
                <a:moveTo>
                  <a:pt x="4144" y="29945"/>
                </a:moveTo>
                <a:cubicBezTo>
                  <a:pt x="3520" y="27360"/>
                  <a:pt x="1024" y="18448"/>
                  <a:pt x="401" y="14438"/>
                </a:cubicBezTo>
                <a:cubicBezTo>
                  <a:pt x="-222" y="10427"/>
                  <a:pt x="44" y="8288"/>
                  <a:pt x="401" y="5882"/>
                </a:cubicBezTo>
                <a:cubicBezTo>
                  <a:pt x="757" y="3475"/>
                  <a:pt x="2183" y="980"/>
                  <a:pt x="2540" y="0"/>
                </a:cubicBezTo>
              </a:path>
            </a:pathLst>
          </a:custGeom>
          <a:noFill/>
          <a:ln w="38100" cap="flat">
            <a:solidFill>
              <a:srgbClr val="3C78D8"/>
            </a:solidFill>
            <a:prstDash val="solid"/>
            <a:round/>
            <a:headEnd type="none" w="lg" len="lg"/>
            <a:tailEnd type="none" w="lg" len="lg"/>
          </a:ln>
        </p:spPr>
      </p:sp>
      <p:sp>
        <p:nvSpPr>
          <p:cNvPr id="224" name="Shape 224"/>
          <p:cNvSpPr/>
          <p:nvPr/>
        </p:nvSpPr>
        <p:spPr>
          <a:xfrm>
            <a:off x="7575443" y="4358100"/>
            <a:ext cx="84650" cy="427800"/>
          </a:xfrm>
          <a:custGeom>
            <a:avLst/>
            <a:gdLst/>
            <a:ahLst/>
            <a:cxnLst/>
            <a:rect l="0" t="0" r="0" b="0"/>
            <a:pathLst>
              <a:path w="3386" h="17112" extrusionOk="0">
                <a:moveTo>
                  <a:pt x="3386" y="0"/>
                </a:moveTo>
                <a:cubicBezTo>
                  <a:pt x="2851" y="1426"/>
                  <a:pt x="534" y="5704"/>
                  <a:pt x="178" y="8556"/>
                </a:cubicBezTo>
                <a:cubicBezTo>
                  <a:pt x="-178" y="11408"/>
                  <a:pt x="1068" y="15686"/>
                  <a:pt x="1247" y="17112"/>
                </a:cubicBezTo>
              </a:path>
            </a:pathLst>
          </a:custGeom>
          <a:noFill/>
          <a:ln w="38100" cap="flat">
            <a:solidFill>
              <a:srgbClr val="3C78D8"/>
            </a:solidFill>
            <a:prstDash val="solid"/>
            <a:round/>
            <a:headEnd type="none" w="lg" len="lg"/>
            <a:tailEnd type="none" w="lg" len="lg"/>
          </a:ln>
        </p:spPr>
      </p:sp>
      <p:sp>
        <p:nvSpPr>
          <p:cNvPr id="225" name="Shape 225"/>
          <p:cNvSpPr/>
          <p:nvPr/>
        </p:nvSpPr>
        <p:spPr>
          <a:xfrm>
            <a:off x="8154725" y="3529275"/>
            <a:ext cx="172675" cy="2192400"/>
          </a:xfrm>
          <a:custGeom>
            <a:avLst/>
            <a:gdLst/>
            <a:ahLst/>
            <a:cxnLst/>
            <a:rect l="0" t="0" r="0" b="0"/>
            <a:pathLst>
              <a:path w="6907" h="87696" extrusionOk="0">
                <a:moveTo>
                  <a:pt x="0" y="0"/>
                </a:moveTo>
                <a:cubicBezTo>
                  <a:pt x="1069" y="4634"/>
                  <a:pt x="5436" y="19606"/>
                  <a:pt x="6417" y="27806"/>
                </a:cubicBezTo>
                <a:cubicBezTo>
                  <a:pt x="7397" y="36005"/>
                  <a:pt x="6061" y="42332"/>
                  <a:pt x="5883" y="49195"/>
                </a:cubicBezTo>
                <a:cubicBezTo>
                  <a:pt x="5704" y="56057"/>
                  <a:pt x="6150" y="62564"/>
                  <a:pt x="5348" y="68981"/>
                </a:cubicBezTo>
                <a:cubicBezTo>
                  <a:pt x="4545" y="75397"/>
                  <a:pt x="1783" y="84576"/>
                  <a:pt x="1070" y="87696"/>
                </a:cubicBezTo>
              </a:path>
            </a:pathLst>
          </a:custGeom>
          <a:noFill/>
          <a:ln w="38100" cap="flat">
            <a:solidFill>
              <a:srgbClr val="3C78D8"/>
            </a:solidFill>
            <a:prstDash val="solid"/>
            <a:round/>
            <a:headEnd type="none" w="lg" len="lg"/>
            <a:tailEnd type="none" w="lg" len="lg"/>
          </a:ln>
        </p:spPr>
      </p:sp>
      <p:sp>
        <p:nvSpPr>
          <p:cNvPr id="226" name="Shape 226"/>
          <p:cNvSpPr/>
          <p:nvPr/>
        </p:nvSpPr>
        <p:spPr>
          <a:xfrm>
            <a:off x="8361386" y="4398200"/>
            <a:ext cx="100825" cy="802125"/>
          </a:xfrm>
          <a:custGeom>
            <a:avLst/>
            <a:gdLst/>
            <a:ahLst/>
            <a:cxnLst/>
            <a:rect l="0" t="0" r="0" b="0"/>
            <a:pathLst>
              <a:path w="4033" h="32085" extrusionOk="0">
                <a:moveTo>
                  <a:pt x="4033" y="0"/>
                </a:moveTo>
                <a:cubicBezTo>
                  <a:pt x="3409" y="2584"/>
                  <a:pt x="824" y="11408"/>
                  <a:pt x="290" y="15508"/>
                </a:cubicBezTo>
                <a:cubicBezTo>
                  <a:pt x="-244" y="19607"/>
                  <a:pt x="201" y="21835"/>
                  <a:pt x="825" y="24598"/>
                </a:cubicBezTo>
                <a:cubicBezTo>
                  <a:pt x="1448" y="27360"/>
                  <a:pt x="3498" y="30837"/>
                  <a:pt x="4033" y="32085"/>
                </a:cubicBezTo>
              </a:path>
            </a:pathLst>
          </a:custGeom>
          <a:noFill/>
          <a:ln w="38100" cap="flat">
            <a:solidFill>
              <a:srgbClr val="3C78D8"/>
            </a:solidFill>
            <a:prstDash val="solid"/>
            <a:round/>
            <a:headEnd type="none" w="lg" len="lg"/>
            <a:tailEnd type="none" w="lg" len="lg"/>
          </a:ln>
        </p:spPr>
      </p:sp>
      <p:sp>
        <p:nvSpPr>
          <p:cNvPr id="227" name="Shape 227"/>
          <p:cNvSpPr/>
          <p:nvPr/>
        </p:nvSpPr>
        <p:spPr>
          <a:xfrm>
            <a:off x="8569150" y="3355475"/>
            <a:ext cx="614950" cy="262925"/>
          </a:xfrm>
          <a:custGeom>
            <a:avLst/>
            <a:gdLst/>
            <a:ahLst/>
            <a:cxnLst/>
            <a:rect l="0" t="0" r="0" b="0"/>
            <a:pathLst>
              <a:path w="24598" h="10517" extrusionOk="0">
                <a:moveTo>
                  <a:pt x="0" y="8556"/>
                </a:moveTo>
                <a:cubicBezTo>
                  <a:pt x="1426" y="8823"/>
                  <a:pt x="5169" y="10873"/>
                  <a:pt x="8556" y="10160"/>
                </a:cubicBezTo>
                <a:cubicBezTo>
                  <a:pt x="11942" y="9447"/>
                  <a:pt x="17646" y="5971"/>
                  <a:pt x="20320" y="4278"/>
                </a:cubicBezTo>
                <a:cubicBezTo>
                  <a:pt x="22993" y="2584"/>
                  <a:pt x="23885" y="713"/>
                  <a:pt x="24598" y="0"/>
                </a:cubicBezTo>
              </a:path>
            </a:pathLst>
          </a:custGeom>
          <a:noFill/>
          <a:ln w="38100" cap="flat">
            <a:solidFill>
              <a:srgbClr val="3C78D8"/>
            </a:solidFill>
            <a:prstDash val="solid"/>
            <a:round/>
            <a:headEnd type="none" w="lg" len="lg"/>
            <a:tailEnd type="none" w="lg" len="lg"/>
          </a:ln>
        </p:spPr>
      </p:sp>
      <p:pic>
        <p:nvPicPr>
          <p:cNvPr id="27" name="LMOe13.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7219696" y="451104"/>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65113"/>
    </mc:Choice>
    <mc:Fallback>
      <p:transition xmlns:p14="http://schemas.microsoft.com/office/powerpoint/2010/main" advClick="0" advTm="6511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545" fill="hold"/>
                                        <p:tgtEl>
                                          <p:spTgt spid="27"/>
                                        </p:tgtEl>
                                      </p:cBhvr>
                                    </p:cmd>
                                  </p:childTnLst>
                                </p:cTn>
                              </p:par>
                            </p:childTnLst>
                          </p:cTn>
                        </p:par>
                      </p:childTnLst>
                    </p:cTn>
                  </p:par>
                </p:childTnLst>
              </p:cTn>
              <p:nextCondLst>
                <p:cond evt="onClick" delay="0">
                  <p:tgtEl>
                    <p:spTgt spid="27"/>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27"/>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55394" objId="27"/>
        <p14:stopEvt time="60053" objId="27"/>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p:nvPr/>
        </p:nvSpPr>
        <p:spPr>
          <a:xfrm>
            <a:off x="250" y="0"/>
            <a:ext cx="10160099" cy="1203300"/>
          </a:xfrm>
          <a:prstGeom prst="rect">
            <a:avLst/>
          </a:prstGeom>
          <a:noFill/>
          <a:ln>
            <a:noFill/>
          </a:ln>
        </p:spPr>
        <p:txBody>
          <a:bodyPr lIns="91425" tIns="91425" rIns="91425" bIns="91425" anchor="t" anchorCtr="0">
            <a:noAutofit/>
          </a:bodyPr>
          <a:lstStyle/>
          <a:p>
            <a:pPr lvl="0" rtl="0">
              <a:spcBef>
                <a:spcPts val="0"/>
              </a:spcBef>
              <a:buClr>
                <a:schemeClr val="dk1"/>
              </a:buClr>
              <a:buSzPct val="25581"/>
              <a:buFont typeface="Arial"/>
              <a:buNone/>
            </a:pPr>
            <a:r>
              <a:rPr lang="en-US" sz="4266" i="1" dirty="0">
                <a:solidFill>
                  <a:srgbClr val="7C8D6E"/>
                </a:solidFill>
                <a:latin typeface="georgia"/>
                <a:ea typeface="georgia"/>
                <a:cs typeface="georgia"/>
                <a:sym typeface="georgia"/>
              </a:rPr>
              <a:t>The Aggregate</a:t>
            </a:r>
          </a:p>
          <a:p>
            <a:pPr lvl="0" rtl="0">
              <a:spcBef>
                <a:spcPts val="0"/>
              </a:spcBef>
              <a:buClr>
                <a:schemeClr val="dk1"/>
              </a:buClr>
              <a:buSzPct val="36666"/>
              <a:buFont typeface="Arial"/>
              <a:buNone/>
            </a:pPr>
            <a:r>
              <a:rPr lang="en-US" sz="3000" i="1" dirty="0">
                <a:solidFill>
                  <a:srgbClr val="A61C00"/>
                </a:solidFill>
                <a:latin typeface="georgia"/>
                <a:ea typeface="georgia"/>
                <a:cs typeface="georgia"/>
                <a:sym typeface="georgia"/>
              </a:rPr>
              <a:t>Discrete </a:t>
            </a:r>
            <a:r>
              <a:rPr lang="en-US" sz="3000" i="1" dirty="0" err="1" smtClean="0">
                <a:solidFill>
                  <a:srgbClr val="A61C00"/>
                </a:solidFill>
                <a:latin typeface="georgia"/>
                <a:ea typeface="georgia"/>
                <a:cs typeface="georgia"/>
                <a:sym typeface="georgia"/>
              </a:rPr>
              <a:t>Tetrachords</a:t>
            </a:r>
            <a:r>
              <a:rPr lang="en-US" sz="3000" i="1" dirty="0" smtClean="0">
                <a:solidFill>
                  <a:srgbClr val="A61C00"/>
                </a:solidFill>
                <a:latin typeface="georgia"/>
                <a:ea typeface="georgia"/>
                <a:cs typeface="georgia"/>
                <a:sym typeface="georgia"/>
              </a:rPr>
              <a:t> – a tetra chord is a group of 4 different pitch classes (notes)</a:t>
            </a:r>
            <a:endParaRPr lang="en-US" sz="3000" i="1" dirty="0">
              <a:solidFill>
                <a:srgbClr val="A61C00"/>
              </a:solidFill>
              <a:latin typeface="georgia"/>
              <a:ea typeface="georgia"/>
              <a:cs typeface="georgia"/>
              <a:sym typeface="georgia"/>
            </a:endParaRPr>
          </a:p>
        </p:txBody>
      </p:sp>
      <p:sp>
        <p:nvSpPr>
          <p:cNvPr id="233" name="Shape 233"/>
          <p:cNvSpPr txBox="1"/>
          <p:nvPr/>
        </p:nvSpPr>
        <p:spPr>
          <a:xfrm>
            <a:off x="0" y="1592959"/>
            <a:ext cx="10160099" cy="1189499"/>
          </a:xfrm>
          <a:prstGeom prst="rect">
            <a:avLst/>
          </a:prstGeom>
          <a:noFill/>
          <a:ln>
            <a:noFill/>
          </a:ln>
        </p:spPr>
        <p:txBody>
          <a:bodyPr lIns="91425" tIns="91425" rIns="91425" bIns="91425" anchor="t" anchorCtr="0">
            <a:noAutofit/>
          </a:bodyPr>
          <a:lstStyle/>
          <a:p>
            <a:pPr rtl="0">
              <a:spcBef>
                <a:spcPts val="0"/>
              </a:spcBef>
              <a:buNone/>
            </a:pPr>
            <a:r>
              <a:rPr lang="en-US" sz="2400" dirty="0">
                <a:latin typeface="georgia"/>
                <a:ea typeface="georgia"/>
                <a:cs typeface="georgia"/>
                <a:sym typeface="georgia"/>
              </a:rPr>
              <a:t>These </a:t>
            </a:r>
            <a:r>
              <a:rPr lang="en-US" sz="2400" dirty="0" err="1">
                <a:latin typeface="georgia"/>
                <a:ea typeface="georgia"/>
                <a:cs typeface="georgia"/>
                <a:sym typeface="georgia"/>
              </a:rPr>
              <a:t>tetrachords</a:t>
            </a:r>
            <a:r>
              <a:rPr lang="en-US" sz="2400" dirty="0">
                <a:latin typeface="georgia"/>
                <a:ea typeface="georgia"/>
                <a:cs typeface="georgia"/>
                <a:sym typeface="georgia"/>
              </a:rPr>
              <a:t> are used in different order (indicated by yellow) throughout the tune.  The example below is one </a:t>
            </a:r>
            <a:r>
              <a:rPr lang="en-US" sz="2400" dirty="0" smtClean="0">
                <a:latin typeface="georgia"/>
                <a:ea typeface="georgia"/>
                <a:cs typeface="georgia"/>
                <a:sym typeface="georgia"/>
              </a:rPr>
              <a:t>example</a:t>
            </a:r>
            <a:r>
              <a:rPr lang="en-US" sz="2400" dirty="0">
                <a:latin typeface="georgia"/>
                <a:ea typeface="georgia"/>
                <a:cs typeface="georgia"/>
                <a:sym typeface="georgia"/>
              </a:rPr>
              <a:t>.</a:t>
            </a:r>
          </a:p>
        </p:txBody>
      </p:sp>
      <p:sp>
        <p:nvSpPr>
          <p:cNvPr id="234" name="Shape 234"/>
          <p:cNvSpPr txBox="1"/>
          <p:nvPr/>
        </p:nvSpPr>
        <p:spPr>
          <a:xfrm>
            <a:off x="908975" y="2693800"/>
            <a:ext cx="2299499" cy="414299"/>
          </a:xfrm>
          <a:prstGeom prst="rect">
            <a:avLst/>
          </a:prstGeom>
          <a:solidFill>
            <a:schemeClr val="lt1"/>
          </a:solidFill>
          <a:ln>
            <a:noFill/>
          </a:ln>
        </p:spPr>
        <p:txBody>
          <a:bodyPr lIns="91425" tIns="91425" rIns="91425" bIns="91425" anchor="t" anchorCtr="0">
            <a:noAutofit/>
          </a:bodyPr>
          <a:lstStyle/>
          <a:p>
            <a:pPr lvl="0" rtl="0">
              <a:spcBef>
                <a:spcPts val="0"/>
              </a:spcBef>
              <a:buNone/>
            </a:pPr>
            <a:r>
              <a:rPr lang="en-US"/>
              <a:t>DISCRETE TRICHORDS</a:t>
            </a:r>
          </a:p>
        </p:txBody>
      </p:sp>
      <p:cxnSp>
        <p:nvCxnSpPr>
          <p:cNvPr id="235" name="Shape 235"/>
          <p:cNvCxnSpPr/>
          <p:nvPr/>
        </p:nvCxnSpPr>
        <p:spPr>
          <a:xfrm flipH="1">
            <a:off x="494675" y="2887575"/>
            <a:ext cx="26699" cy="4411499"/>
          </a:xfrm>
          <a:prstGeom prst="straightConnector1">
            <a:avLst/>
          </a:prstGeom>
          <a:noFill/>
          <a:ln w="76200" cap="flat">
            <a:solidFill>
              <a:srgbClr val="CC0000"/>
            </a:solidFill>
            <a:prstDash val="solid"/>
            <a:round/>
            <a:headEnd type="none" w="lg" len="lg"/>
            <a:tailEnd type="none" w="lg" len="lg"/>
          </a:ln>
        </p:spPr>
      </p:cxnSp>
      <p:cxnSp>
        <p:nvCxnSpPr>
          <p:cNvPr id="236" name="Shape 236"/>
          <p:cNvCxnSpPr/>
          <p:nvPr/>
        </p:nvCxnSpPr>
        <p:spPr>
          <a:xfrm>
            <a:off x="494675" y="2887575"/>
            <a:ext cx="414299" cy="0"/>
          </a:xfrm>
          <a:prstGeom prst="straightConnector1">
            <a:avLst/>
          </a:prstGeom>
          <a:noFill/>
          <a:ln w="76200" cap="flat">
            <a:solidFill>
              <a:srgbClr val="CC0000"/>
            </a:solidFill>
            <a:prstDash val="solid"/>
            <a:round/>
            <a:headEnd type="none" w="lg" len="lg"/>
            <a:tailEnd type="none" w="lg" len="lg"/>
          </a:ln>
        </p:spPr>
      </p:cxnSp>
      <p:cxnSp>
        <p:nvCxnSpPr>
          <p:cNvPr id="237" name="Shape 237"/>
          <p:cNvCxnSpPr/>
          <p:nvPr/>
        </p:nvCxnSpPr>
        <p:spPr>
          <a:xfrm rot="10800000">
            <a:off x="3154949" y="2900950"/>
            <a:ext cx="334200" cy="0"/>
          </a:xfrm>
          <a:prstGeom prst="straightConnector1">
            <a:avLst/>
          </a:prstGeom>
          <a:noFill/>
          <a:ln w="76200" cap="flat">
            <a:solidFill>
              <a:srgbClr val="CC0000"/>
            </a:solidFill>
            <a:prstDash val="solid"/>
            <a:round/>
            <a:headEnd type="none" w="lg" len="lg"/>
            <a:tailEnd type="none" w="lg" len="lg"/>
          </a:ln>
        </p:spPr>
      </p:cxnSp>
      <p:cxnSp>
        <p:nvCxnSpPr>
          <p:cNvPr id="238" name="Shape 238"/>
          <p:cNvCxnSpPr/>
          <p:nvPr/>
        </p:nvCxnSpPr>
        <p:spPr>
          <a:xfrm flipH="1">
            <a:off x="3395525" y="2914325"/>
            <a:ext cx="66899" cy="4558500"/>
          </a:xfrm>
          <a:prstGeom prst="straightConnector1">
            <a:avLst/>
          </a:prstGeom>
          <a:noFill/>
          <a:ln w="76200" cap="flat">
            <a:solidFill>
              <a:srgbClr val="CC0000"/>
            </a:solidFill>
            <a:prstDash val="solid"/>
            <a:round/>
            <a:headEnd type="none" w="lg" len="lg"/>
            <a:tailEnd type="none" w="lg" len="lg"/>
          </a:ln>
        </p:spPr>
      </p:cxnSp>
      <p:cxnSp>
        <p:nvCxnSpPr>
          <p:cNvPr id="239" name="Shape 239"/>
          <p:cNvCxnSpPr/>
          <p:nvPr/>
        </p:nvCxnSpPr>
        <p:spPr>
          <a:xfrm>
            <a:off x="494625" y="7272425"/>
            <a:ext cx="507900" cy="13499"/>
          </a:xfrm>
          <a:prstGeom prst="straightConnector1">
            <a:avLst/>
          </a:prstGeom>
          <a:noFill/>
          <a:ln w="76200" cap="flat">
            <a:solidFill>
              <a:srgbClr val="CC0000"/>
            </a:solidFill>
            <a:prstDash val="solid"/>
            <a:round/>
            <a:headEnd type="none" w="lg" len="lg"/>
            <a:tailEnd type="none" w="lg" len="lg"/>
          </a:ln>
        </p:spPr>
      </p:cxnSp>
      <p:cxnSp>
        <p:nvCxnSpPr>
          <p:cNvPr id="240" name="Shape 240"/>
          <p:cNvCxnSpPr/>
          <p:nvPr/>
        </p:nvCxnSpPr>
        <p:spPr>
          <a:xfrm rot="10800000">
            <a:off x="2874050" y="7459575"/>
            <a:ext cx="534899" cy="0"/>
          </a:xfrm>
          <a:prstGeom prst="straightConnector1">
            <a:avLst/>
          </a:prstGeom>
          <a:noFill/>
          <a:ln w="76200" cap="flat">
            <a:solidFill>
              <a:srgbClr val="CC0000"/>
            </a:solidFill>
            <a:prstDash val="solid"/>
            <a:round/>
            <a:headEnd type="none" w="lg" len="lg"/>
            <a:tailEnd type="none" w="lg" len="lg"/>
          </a:ln>
        </p:spPr>
      </p:cxnSp>
      <p:cxnSp>
        <p:nvCxnSpPr>
          <p:cNvPr id="241" name="Shape 241"/>
          <p:cNvCxnSpPr/>
          <p:nvPr/>
        </p:nvCxnSpPr>
        <p:spPr>
          <a:xfrm flipH="1">
            <a:off x="7424775" y="2856275"/>
            <a:ext cx="66899" cy="4558500"/>
          </a:xfrm>
          <a:prstGeom prst="straightConnector1">
            <a:avLst/>
          </a:prstGeom>
          <a:noFill/>
          <a:ln w="76200" cap="flat">
            <a:solidFill>
              <a:srgbClr val="CC0000"/>
            </a:solidFill>
            <a:prstDash val="solid"/>
            <a:round/>
            <a:headEnd type="none" w="lg" len="lg"/>
            <a:tailEnd type="none" w="lg" len="lg"/>
          </a:ln>
        </p:spPr>
      </p:cxnSp>
      <p:cxnSp>
        <p:nvCxnSpPr>
          <p:cNvPr id="242" name="Shape 242"/>
          <p:cNvCxnSpPr/>
          <p:nvPr/>
        </p:nvCxnSpPr>
        <p:spPr>
          <a:xfrm flipH="1">
            <a:off x="9905800" y="2847475"/>
            <a:ext cx="80399" cy="4625400"/>
          </a:xfrm>
          <a:prstGeom prst="straightConnector1">
            <a:avLst/>
          </a:prstGeom>
          <a:noFill/>
          <a:ln w="76200" cap="flat">
            <a:solidFill>
              <a:srgbClr val="CC0000"/>
            </a:solidFill>
            <a:prstDash val="solid"/>
            <a:round/>
            <a:headEnd type="none" w="lg" len="lg"/>
            <a:tailEnd type="none" w="lg" len="lg"/>
          </a:ln>
        </p:spPr>
      </p:cxnSp>
      <p:cxnSp>
        <p:nvCxnSpPr>
          <p:cNvPr id="243" name="Shape 243"/>
          <p:cNvCxnSpPr/>
          <p:nvPr/>
        </p:nvCxnSpPr>
        <p:spPr>
          <a:xfrm rot="10800000" flipH="1">
            <a:off x="7419475" y="7414675"/>
            <a:ext cx="419699" cy="4799"/>
          </a:xfrm>
          <a:prstGeom prst="straightConnector1">
            <a:avLst/>
          </a:prstGeom>
          <a:noFill/>
          <a:ln w="76200" cap="flat">
            <a:solidFill>
              <a:srgbClr val="CC0000"/>
            </a:solidFill>
            <a:prstDash val="solid"/>
            <a:round/>
            <a:headEnd type="none" w="lg" len="lg"/>
            <a:tailEnd type="none" w="lg" len="lg"/>
          </a:ln>
        </p:spPr>
      </p:cxnSp>
      <p:cxnSp>
        <p:nvCxnSpPr>
          <p:cNvPr id="244" name="Shape 244"/>
          <p:cNvCxnSpPr/>
          <p:nvPr/>
        </p:nvCxnSpPr>
        <p:spPr>
          <a:xfrm>
            <a:off x="9491575" y="7459575"/>
            <a:ext cx="414299" cy="0"/>
          </a:xfrm>
          <a:prstGeom prst="straightConnector1">
            <a:avLst/>
          </a:prstGeom>
          <a:noFill/>
          <a:ln w="76200" cap="flat">
            <a:solidFill>
              <a:srgbClr val="CC0000"/>
            </a:solidFill>
            <a:prstDash val="solid"/>
            <a:round/>
            <a:headEnd type="none" w="lg" len="lg"/>
            <a:tailEnd type="none" w="lg" len="lg"/>
          </a:ln>
        </p:spPr>
      </p:cxnSp>
      <p:cxnSp>
        <p:nvCxnSpPr>
          <p:cNvPr id="245" name="Shape 245"/>
          <p:cNvCxnSpPr/>
          <p:nvPr/>
        </p:nvCxnSpPr>
        <p:spPr>
          <a:xfrm>
            <a:off x="9558475" y="2856275"/>
            <a:ext cx="414299" cy="0"/>
          </a:xfrm>
          <a:prstGeom prst="straightConnector1">
            <a:avLst/>
          </a:prstGeom>
          <a:noFill/>
          <a:ln w="76200" cap="flat">
            <a:solidFill>
              <a:srgbClr val="CC0000"/>
            </a:solidFill>
            <a:prstDash val="solid"/>
            <a:round/>
            <a:headEnd type="none" w="lg" len="lg"/>
            <a:tailEnd type="none" w="lg" len="lg"/>
          </a:ln>
        </p:spPr>
      </p:cxnSp>
      <p:cxnSp>
        <p:nvCxnSpPr>
          <p:cNvPr id="246" name="Shape 246"/>
          <p:cNvCxnSpPr/>
          <p:nvPr/>
        </p:nvCxnSpPr>
        <p:spPr>
          <a:xfrm>
            <a:off x="7491675" y="2856275"/>
            <a:ext cx="414299" cy="0"/>
          </a:xfrm>
          <a:prstGeom prst="straightConnector1">
            <a:avLst/>
          </a:prstGeom>
          <a:noFill/>
          <a:ln w="76200" cap="flat">
            <a:solidFill>
              <a:srgbClr val="CC0000"/>
            </a:solidFill>
            <a:prstDash val="solid"/>
            <a:round/>
            <a:headEnd type="none" w="lg" len="lg"/>
            <a:tailEnd type="none" w="lg" len="lg"/>
          </a:ln>
        </p:spPr>
      </p:cxnSp>
      <p:sp>
        <p:nvSpPr>
          <p:cNvPr id="247" name="Shape 247"/>
          <p:cNvSpPr txBox="1"/>
          <p:nvPr/>
        </p:nvSpPr>
        <p:spPr>
          <a:xfrm>
            <a:off x="-200" y="2392950"/>
            <a:ext cx="10161000" cy="5226900"/>
          </a:xfrm>
          <a:prstGeom prst="rect">
            <a:avLst/>
          </a:prstGeom>
          <a:solidFill>
            <a:schemeClr val="lt1"/>
          </a:solidFill>
          <a:ln>
            <a:noFill/>
          </a:ln>
        </p:spPr>
        <p:txBody>
          <a:bodyPr lIns="91425" tIns="91425" rIns="91425" bIns="91425" anchor="t" anchorCtr="0">
            <a:noAutofit/>
          </a:bodyPr>
          <a:lstStyle/>
          <a:p>
            <a:pPr>
              <a:spcBef>
                <a:spcPts val="0"/>
              </a:spcBef>
              <a:buNone/>
            </a:pPr>
            <a:r>
              <a:rPr lang="en-US"/>
              <a:t>.</a:t>
            </a:r>
          </a:p>
        </p:txBody>
      </p:sp>
      <p:pic>
        <p:nvPicPr>
          <p:cNvPr id="248" name="Shape 248"/>
          <p:cNvPicPr preferRelativeResize="0"/>
          <p:nvPr/>
        </p:nvPicPr>
        <p:blipFill rotWithShape="1">
          <a:blip r:embed="rId7">
            <a:alphaModFix/>
          </a:blip>
          <a:srcRect l="1985" t="60173" r="8983" b="9475"/>
          <a:stretch/>
        </p:blipFill>
        <p:spPr>
          <a:xfrm rot="60002">
            <a:off x="92243" y="2768537"/>
            <a:ext cx="10037793" cy="4706076"/>
          </a:xfrm>
          <a:prstGeom prst="rect">
            <a:avLst/>
          </a:prstGeom>
          <a:noFill/>
          <a:ln>
            <a:noFill/>
          </a:ln>
        </p:spPr>
      </p:pic>
      <p:sp>
        <p:nvSpPr>
          <p:cNvPr id="249" name="Shape 249"/>
          <p:cNvSpPr txBox="1"/>
          <p:nvPr/>
        </p:nvSpPr>
        <p:spPr>
          <a:xfrm>
            <a:off x="5744275" y="3867600"/>
            <a:ext cx="2094900" cy="261900"/>
          </a:xfrm>
          <a:prstGeom prst="rect">
            <a:avLst/>
          </a:prstGeom>
          <a:solidFill>
            <a:schemeClr val="lt1"/>
          </a:solidFill>
          <a:ln>
            <a:noFill/>
          </a:ln>
        </p:spPr>
        <p:txBody>
          <a:bodyPr lIns="91425" tIns="91425" rIns="91425" bIns="91425" anchor="t" anchorCtr="0">
            <a:noAutofit/>
          </a:bodyPr>
          <a:lstStyle/>
          <a:p>
            <a:pPr lvl="0" rtl="0">
              <a:spcBef>
                <a:spcPts val="0"/>
              </a:spcBef>
              <a:buNone/>
            </a:pPr>
            <a:r>
              <a:rPr lang="en-US" sz="1100"/>
              <a:t>DISCRETE TETRACHORDS</a:t>
            </a:r>
          </a:p>
        </p:txBody>
      </p:sp>
      <p:sp>
        <p:nvSpPr>
          <p:cNvPr id="250" name="Shape 250"/>
          <p:cNvSpPr txBox="1"/>
          <p:nvPr/>
        </p:nvSpPr>
        <p:spPr>
          <a:xfrm>
            <a:off x="120325" y="2914325"/>
            <a:ext cx="2526599" cy="334200"/>
          </a:xfrm>
          <a:prstGeom prst="rect">
            <a:avLst/>
          </a:prstGeom>
          <a:solidFill>
            <a:schemeClr val="lt1"/>
          </a:solidFill>
          <a:ln>
            <a:noFill/>
          </a:ln>
        </p:spPr>
        <p:txBody>
          <a:bodyPr lIns="91425" tIns="91425" rIns="91425" bIns="91425" anchor="t" anchorCtr="0">
            <a:noAutofit/>
          </a:bodyPr>
          <a:lstStyle/>
          <a:p>
            <a:pPr>
              <a:spcBef>
                <a:spcPts val="0"/>
              </a:spcBef>
              <a:buNone/>
            </a:pPr>
            <a:r>
              <a:rPr lang="en-US"/>
              <a:t>DISCRETE TETRACHORDS</a:t>
            </a:r>
          </a:p>
        </p:txBody>
      </p:sp>
      <p:sp>
        <p:nvSpPr>
          <p:cNvPr id="251" name="Shape 251"/>
          <p:cNvSpPr/>
          <p:nvPr/>
        </p:nvSpPr>
        <p:spPr>
          <a:xfrm>
            <a:off x="4184325" y="2734946"/>
            <a:ext cx="4291250" cy="1877150"/>
          </a:xfrm>
          <a:custGeom>
            <a:avLst/>
            <a:gdLst/>
            <a:ahLst/>
            <a:cxnLst/>
            <a:rect l="0" t="0" r="0" b="0"/>
            <a:pathLst>
              <a:path w="171650" h="75086" extrusionOk="0">
                <a:moveTo>
                  <a:pt x="0" y="18404"/>
                </a:moveTo>
                <a:cubicBezTo>
                  <a:pt x="4545" y="15641"/>
                  <a:pt x="13100" y="4322"/>
                  <a:pt x="27271" y="1827"/>
                </a:cubicBezTo>
                <a:cubicBezTo>
                  <a:pt x="41441" y="-668"/>
                  <a:pt x="67198" y="-847"/>
                  <a:pt x="85023" y="3431"/>
                </a:cubicBezTo>
                <a:cubicBezTo>
                  <a:pt x="102847" y="7709"/>
                  <a:pt x="119781" y="15552"/>
                  <a:pt x="134219" y="27495"/>
                </a:cubicBezTo>
                <a:cubicBezTo>
                  <a:pt x="148656" y="39437"/>
                  <a:pt x="165411" y="67154"/>
                  <a:pt x="171650" y="75086"/>
                </a:cubicBezTo>
              </a:path>
            </a:pathLst>
          </a:custGeom>
          <a:noFill/>
          <a:ln w="38100" cap="flat">
            <a:solidFill>
              <a:srgbClr val="F1C232"/>
            </a:solidFill>
            <a:prstDash val="solid"/>
            <a:round/>
            <a:headEnd type="none" w="lg" len="lg"/>
            <a:tailEnd type="stealth" w="lg" len="lg"/>
          </a:ln>
        </p:spPr>
      </p:sp>
      <p:sp>
        <p:nvSpPr>
          <p:cNvPr id="252" name="Shape 252"/>
          <p:cNvSpPr/>
          <p:nvPr/>
        </p:nvSpPr>
        <p:spPr>
          <a:xfrm>
            <a:off x="2914325" y="4037275"/>
            <a:ext cx="4572000" cy="2299350"/>
          </a:xfrm>
          <a:custGeom>
            <a:avLst/>
            <a:gdLst/>
            <a:ahLst/>
            <a:cxnLst/>
            <a:rect l="0" t="0" r="0" b="0"/>
            <a:pathLst>
              <a:path w="182880" h="91974" extrusionOk="0">
                <a:moveTo>
                  <a:pt x="0" y="0"/>
                </a:moveTo>
                <a:cubicBezTo>
                  <a:pt x="10427" y="802"/>
                  <a:pt x="44739" y="2851"/>
                  <a:pt x="62564" y="4812"/>
                </a:cubicBezTo>
                <a:cubicBezTo>
                  <a:pt x="80388" y="6772"/>
                  <a:pt x="94024" y="8912"/>
                  <a:pt x="106947" y="11764"/>
                </a:cubicBezTo>
                <a:cubicBezTo>
                  <a:pt x="119869" y="14616"/>
                  <a:pt x="131010" y="18270"/>
                  <a:pt x="140101" y="21924"/>
                </a:cubicBezTo>
                <a:cubicBezTo>
                  <a:pt x="149191" y="25578"/>
                  <a:pt x="155608" y="27627"/>
                  <a:pt x="161490" y="33688"/>
                </a:cubicBezTo>
                <a:cubicBezTo>
                  <a:pt x="167372" y="39748"/>
                  <a:pt x="171828" y="48571"/>
                  <a:pt x="175393" y="58286"/>
                </a:cubicBezTo>
                <a:cubicBezTo>
                  <a:pt x="178958" y="68000"/>
                  <a:pt x="181632" y="86359"/>
                  <a:pt x="182880" y="91974"/>
                </a:cubicBezTo>
              </a:path>
            </a:pathLst>
          </a:custGeom>
          <a:noFill/>
          <a:ln w="38100" cap="flat">
            <a:solidFill>
              <a:srgbClr val="F1C232"/>
            </a:solidFill>
            <a:prstDash val="solid"/>
            <a:round/>
            <a:headEnd type="none" w="lg" len="lg"/>
            <a:tailEnd type="stealth" w="lg" len="lg"/>
          </a:ln>
        </p:spPr>
      </p:sp>
      <p:cxnSp>
        <p:nvCxnSpPr>
          <p:cNvPr id="253" name="Shape 253"/>
          <p:cNvCxnSpPr/>
          <p:nvPr/>
        </p:nvCxnSpPr>
        <p:spPr>
          <a:xfrm>
            <a:off x="1778000" y="4946325"/>
            <a:ext cx="4211099" cy="26699"/>
          </a:xfrm>
          <a:prstGeom prst="straightConnector1">
            <a:avLst/>
          </a:prstGeom>
          <a:noFill/>
          <a:ln w="38100" cap="flat">
            <a:solidFill>
              <a:srgbClr val="F1C232"/>
            </a:solidFill>
            <a:prstDash val="solid"/>
            <a:round/>
            <a:headEnd type="none" w="lg" len="lg"/>
            <a:tailEnd type="stealth" w="lg" len="lg"/>
          </a:ln>
        </p:spPr>
      </p:cxnSp>
      <p:cxnSp>
        <p:nvCxnSpPr>
          <p:cNvPr id="254" name="Shape 254"/>
          <p:cNvCxnSpPr/>
          <p:nvPr/>
        </p:nvCxnSpPr>
        <p:spPr>
          <a:xfrm flipH="1">
            <a:off x="855650" y="4184325"/>
            <a:ext cx="53399" cy="922500"/>
          </a:xfrm>
          <a:prstGeom prst="straightConnector1">
            <a:avLst/>
          </a:prstGeom>
          <a:noFill/>
          <a:ln w="38100" cap="flat">
            <a:solidFill>
              <a:srgbClr val="3C78D8"/>
            </a:solidFill>
            <a:prstDash val="solid"/>
            <a:round/>
            <a:headEnd type="none" w="lg" len="lg"/>
            <a:tailEnd type="stealth" w="lg" len="lg"/>
          </a:ln>
        </p:spPr>
      </p:cxnSp>
      <p:cxnSp>
        <p:nvCxnSpPr>
          <p:cNvPr id="255" name="Shape 255"/>
          <p:cNvCxnSpPr/>
          <p:nvPr/>
        </p:nvCxnSpPr>
        <p:spPr>
          <a:xfrm>
            <a:off x="1390325" y="4064000"/>
            <a:ext cx="614999" cy="267300"/>
          </a:xfrm>
          <a:prstGeom prst="straightConnector1">
            <a:avLst/>
          </a:prstGeom>
          <a:noFill/>
          <a:ln w="38100" cap="flat">
            <a:solidFill>
              <a:srgbClr val="3C78D8"/>
            </a:solidFill>
            <a:prstDash val="solid"/>
            <a:round/>
            <a:headEnd type="none" w="lg" len="lg"/>
            <a:tailEnd type="stealth" w="lg" len="lg"/>
          </a:ln>
        </p:spPr>
      </p:cxnSp>
      <p:cxnSp>
        <p:nvCxnSpPr>
          <p:cNvPr id="256" name="Shape 256"/>
          <p:cNvCxnSpPr/>
          <p:nvPr/>
        </p:nvCxnSpPr>
        <p:spPr>
          <a:xfrm rot="10800000" flipH="1">
            <a:off x="1443800" y="3676300"/>
            <a:ext cx="1711199" cy="213899"/>
          </a:xfrm>
          <a:prstGeom prst="straightConnector1">
            <a:avLst/>
          </a:prstGeom>
          <a:noFill/>
          <a:ln w="38100" cap="flat">
            <a:solidFill>
              <a:srgbClr val="3C78D8"/>
            </a:solidFill>
            <a:prstDash val="solid"/>
            <a:round/>
            <a:headEnd type="none" w="lg" len="lg"/>
            <a:tailEnd type="stealth" w="lg" len="lg"/>
          </a:ln>
        </p:spPr>
      </p:cxnSp>
      <p:sp>
        <p:nvSpPr>
          <p:cNvPr id="257" name="Shape 257"/>
          <p:cNvSpPr txBox="1"/>
          <p:nvPr/>
        </p:nvSpPr>
        <p:spPr>
          <a:xfrm>
            <a:off x="775325" y="3751350"/>
            <a:ext cx="614999" cy="414299"/>
          </a:xfrm>
          <a:prstGeom prst="rect">
            <a:avLst/>
          </a:prstGeom>
          <a:solidFill>
            <a:schemeClr val="lt1"/>
          </a:solidFill>
          <a:ln w="9525" cap="flat">
            <a:solidFill>
              <a:srgbClr val="3C78D8"/>
            </a:solidFill>
            <a:prstDash val="solid"/>
            <a:round/>
            <a:headEnd type="none" w="med" len="med"/>
            <a:tailEnd type="none" w="med" len="med"/>
          </a:ln>
        </p:spPr>
        <p:txBody>
          <a:bodyPr lIns="91425" tIns="91425" rIns="91425" bIns="91425" anchor="t" anchorCtr="0">
            <a:noAutofit/>
          </a:bodyPr>
          <a:lstStyle/>
          <a:p>
            <a:pPr>
              <a:spcBef>
                <a:spcPts val="0"/>
              </a:spcBef>
              <a:buNone/>
            </a:pPr>
            <a:r>
              <a:rPr lang="en-US" b="1"/>
              <a:t>[014]</a:t>
            </a:r>
          </a:p>
        </p:txBody>
      </p:sp>
      <p:sp>
        <p:nvSpPr>
          <p:cNvPr id="258" name="Shape 258"/>
          <p:cNvSpPr txBox="1"/>
          <p:nvPr/>
        </p:nvSpPr>
        <p:spPr>
          <a:xfrm>
            <a:off x="7090575" y="4364350"/>
            <a:ext cx="614999" cy="414299"/>
          </a:xfrm>
          <a:prstGeom prst="rect">
            <a:avLst/>
          </a:prstGeom>
          <a:solidFill>
            <a:schemeClr val="lt1"/>
          </a:solidFill>
          <a:ln w="9525" cap="flat">
            <a:solidFill>
              <a:srgbClr val="3C78D8"/>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US" b="1"/>
              <a:t>[014]</a:t>
            </a:r>
          </a:p>
        </p:txBody>
      </p:sp>
      <p:sp>
        <p:nvSpPr>
          <p:cNvPr id="259" name="Shape 259"/>
          <p:cNvSpPr/>
          <p:nvPr/>
        </p:nvSpPr>
        <p:spPr>
          <a:xfrm>
            <a:off x="5668200" y="4598725"/>
            <a:ext cx="1403700" cy="601600"/>
          </a:xfrm>
          <a:custGeom>
            <a:avLst/>
            <a:gdLst/>
            <a:ahLst/>
            <a:cxnLst/>
            <a:rect l="0" t="0" r="0" b="0"/>
            <a:pathLst>
              <a:path w="56148" h="24064" extrusionOk="0">
                <a:moveTo>
                  <a:pt x="56148" y="0"/>
                </a:moveTo>
                <a:cubicBezTo>
                  <a:pt x="52494" y="89"/>
                  <a:pt x="40284" y="-178"/>
                  <a:pt x="34224" y="535"/>
                </a:cubicBezTo>
                <a:cubicBezTo>
                  <a:pt x="28163" y="1248"/>
                  <a:pt x="23529" y="2941"/>
                  <a:pt x="19786" y="4278"/>
                </a:cubicBezTo>
                <a:cubicBezTo>
                  <a:pt x="16042" y="5614"/>
                  <a:pt x="15062" y="5258"/>
                  <a:pt x="11765" y="8556"/>
                </a:cubicBezTo>
                <a:cubicBezTo>
                  <a:pt x="8467" y="11853"/>
                  <a:pt x="1960" y="21479"/>
                  <a:pt x="0" y="24064"/>
                </a:cubicBezTo>
              </a:path>
            </a:pathLst>
          </a:custGeom>
          <a:noFill/>
          <a:ln w="38100" cap="flat">
            <a:solidFill>
              <a:srgbClr val="3C78D8"/>
            </a:solidFill>
            <a:prstDash val="solid"/>
            <a:round/>
            <a:headEnd type="none" w="lg" len="lg"/>
            <a:tailEnd type="stealth" w="lg" len="lg"/>
          </a:ln>
        </p:spPr>
      </p:sp>
      <p:sp>
        <p:nvSpPr>
          <p:cNvPr id="260" name="Shape 260"/>
          <p:cNvSpPr/>
          <p:nvPr/>
        </p:nvSpPr>
        <p:spPr>
          <a:xfrm>
            <a:off x="7726950" y="4692325"/>
            <a:ext cx="320850" cy="534725"/>
          </a:xfrm>
          <a:custGeom>
            <a:avLst/>
            <a:gdLst/>
            <a:ahLst/>
            <a:cxnLst/>
            <a:rect l="0" t="0" r="0" b="0"/>
            <a:pathLst>
              <a:path w="12834" h="21389" extrusionOk="0">
                <a:moveTo>
                  <a:pt x="0" y="0"/>
                </a:moveTo>
                <a:cubicBezTo>
                  <a:pt x="1069" y="802"/>
                  <a:pt x="4456" y="2584"/>
                  <a:pt x="6417" y="4812"/>
                </a:cubicBezTo>
                <a:cubicBezTo>
                  <a:pt x="8377" y="7040"/>
                  <a:pt x="10694" y="10605"/>
                  <a:pt x="11764" y="13368"/>
                </a:cubicBezTo>
                <a:cubicBezTo>
                  <a:pt x="12833" y="16130"/>
                  <a:pt x="12655" y="20052"/>
                  <a:pt x="12834" y="21389"/>
                </a:cubicBezTo>
              </a:path>
            </a:pathLst>
          </a:custGeom>
          <a:noFill/>
          <a:ln w="38100" cap="flat">
            <a:solidFill>
              <a:srgbClr val="3C78D8"/>
            </a:solidFill>
            <a:prstDash val="solid"/>
            <a:round/>
            <a:headEnd type="none" w="lg" len="lg"/>
            <a:tailEnd type="stealth" w="lg" len="lg"/>
          </a:ln>
        </p:spPr>
      </p:sp>
      <p:cxnSp>
        <p:nvCxnSpPr>
          <p:cNvPr id="261" name="Shape 261"/>
          <p:cNvCxnSpPr/>
          <p:nvPr/>
        </p:nvCxnSpPr>
        <p:spPr>
          <a:xfrm flipH="1">
            <a:off x="6844550" y="4799275"/>
            <a:ext cx="588299" cy="1778100"/>
          </a:xfrm>
          <a:prstGeom prst="straightConnector1">
            <a:avLst/>
          </a:prstGeom>
          <a:noFill/>
          <a:ln w="38100" cap="flat">
            <a:solidFill>
              <a:srgbClr val="3C78D8"/>
            </a:solidFill>
            <a:prstDash val="solid"/>
            <a:round/>
            <a:headEnd type="none" w="lg" len="lg"/>
            <a:tailEnd type="stealth" w="lg" len="lg"/>
          </a:ln>
        </p:spPr>
      </p:cxnSp>
      <p:sp>
        <p:nvSpPr>
          <p:cNvPr id="262" name="Shape 262"/>
          <p:cNvSpPr txBox="1"/>
          <p:nvPr/>
        </p:nvSpPr>
        <p:spPr>
          <a:xfrm>
            <a:off x="4952900" y="7292475"/>
            <a:ext cx="614999" cy="334200"/>
          </a:xfrm>
          <a:prstGeom prst="rect">
            <a:avLst/>
          </a:prstGeom>
          <a:noFill/>
          <a:ln>
            <a:noFill/>
          </a:ln>
        </p:spPr>
        <p:txBody>
          <a:bodyPr lIns="91425" tIns="91425" rIns="91425" bIns="91425" anchor="t" anchorCtr="0">
            <a:noAutofit/>
          </a:bodyPr>
          <a:lstStyle/>
          <a:p>
            <a:pPr>
              <a:spcBef>
                <a:spcPts val="0"/>
              </a:spcBef>
              <a:buNone/>
            </a:pPr>
            <a:r>
              <a:rPr lang="en-US" sz="1200"/>
              <a:t>[0235]</a:t>
            </a:r>
          </a:p>
        </p:txBody>
      </p:sp>
      <p:sp>
        <p:nvSpPr>
          <p:cNvPr id="263" name="Shape 263"/>
          <p:cNvSpPr txBox="1"/>
          <p:nvPr/>
        </p:nvSpPr>
        <p:spPr>
          <a:xfrm>
            <a:off x="7222237" y="7292475"/>
            <a:ext cx="614999" cy="334200"/>
          </a:xfrm>
          <a:prstGeom prst="rect">
            <a:avLst/>
          </a:prstGeom>
          <a:noFill/>
          <a:ln>
            <a:noFill/>
          </a:ln>
        </p:spPr>
        <p:txBody>
          <a:bodyPr lIns="91425" tIns="91425" rIns="91425" bIns="91425" anchor="t" anchorCtr="0">
            <a:noAutofit/>
          </a:bodyPr>
          <a:lstStyle/>
          <a:p>
            <a:pPr lvl="0" rtl="0">
              <a:spcBef>
                <a:spcPts val="0"/>
              </a:spcBef>
              <a:buNone/>
            </a:pPr>
            <a:r>
              <a:rPr lang="en-US" sz="1200"/>
              <a:t>[0235]</a:t>
            </a:r>
          </a:p>
        </p:txBody>
      </p:sp>
      <p:sp>
        <p:nvSpPr>
          <p:cNvPr id="264" name="Shape 264"/>
          <p:cNvSpPr txBox="1"/>
          <p:nvPr/>
        </p:nvSpPr>
        <p:spPr>
          <a:xfrm>
            <a:off x="8943462" y="6431625"/>
            <a:ext cx="614999" cy="334200"/>
          </a:xfrm>
          <a:prstGeom prst="rect">
            <a:avLst/>
          </a:prstGeom>
          <a:noFill/>
          <a:ln>
            <a:noFill/>
          </a:ln>
        </p:spPr>
        <p:txBody>
          <a:bodyPr lIns="91425" tIns="91425" rIns="91425" bIns="91425" anchor="t" anchorCtr="0">
            <a:noAutofit/>
          </a:bodyPr>
          <a:lstStyle/>
          <a:p>
            <a:pPr lvl="0" rtl="0">
              <a:spcBef>
                <a:spcPts val="0"/>
              </a:spcBef>
              <a:buNone/>
            </a:pPr>
            <a:r>
              <a:rPr lang="en-US" sz="1200"/>
              <a:t>[0235]</a:t>
            </a:r>
          </a:p>
        </p:txBody>
      </p:sp>
      <p:pic>
        <p:nvPicPr>
          <p:cNvPr id="35" name="LMOe14.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8367314" y="2710180"/>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23131"/>
    </mc:Choice>
    <mc:Fallback>
      <p:transition xmlns:p14="http://schemas.microsoft.com/office/powerpoint/2010/main" advClick="0" advTm="2313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7836" fill="hold"/>
                                        <p:tgtEl>
                                          <p:spTgt spid="35"/>
                                        </p:tgtEl>
                                      </p:cBhvr>
                                    </p:cmd>
                                  </p:childTnLst>
                                </p:cTn>
                              </p:par>
                            </p:childTnLst>
                          </p:cTn>
                        </p:par>
                      </p:childTnLst>
                    </p:cTn>
                  </p:par>
                </p:childTnLst>
              </p:cTn>
              <p:nextCondLst>
                <p:cond evt="onClick" delay="0">
                  <p:tgtEl>
                    <p:spTgt spid="35"/>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35"/>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2909" objId="35"/>
        <p14:stopEvt time="20846" objId="35"/>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p:nvPr/>
        </p:nvSpPr>
        <p:spPr>
          <a:xfrm>
            <a:off x="-50" y="1291800"/>
            <a:ext cx="10160099" cy="6328200"/>
          </a:xfrm>
          <a:prstGeom prst="rect">
            <a:avLst/>
          </a:prstGeom>
          <a:solidFill>
            <a:schemeClr val="lt1"/>
          </a:solidFill>
          <a:ln>
            <a:noFill/>
          </a:ln>
        </p:spPr>
        <p:txBody>
          <a:bodyPr lIns="91425" tIns="91425" rIns="91425" bIns="91425" anchor="t" anchorCtr="0">
            <a:noAutofit/>
          </a:bodyPr>
          <a:lstStyle/>
          <a:p>
            <a:pPr>
              <a:spcBef>
                <a:spcPts val="0"/>
              </a:spcBef>
              <a:buNone/>
            </a:pPr>
            <a:r>
              <a:rPr lang="en-US"/>
              <a:t>.</a:t>
            </a:r>
          </a:p>
        </p:txBody>
      </p:sp>
      <p:pic>
        <p:nvPicPr>
          <p:cNvPr id="270" name="Shape 270"/>
          <p:cNvPicPr preferRelativeResize="0"/>
          <p:nvPr/>
        </p:nvPicPr>
        <p:blipFill rotWithShape="1">
          <a:blip r:embed="rId9">
            <a:alphaModFix/>
          </a:blip>
          <a:srcRect l="7290" t="84596" r="9955" b="8415"/>
          <a:stretch/>
        </p:blipFill>
        <p:spPr>
          <a:xfrm rot="59998">
            <a:off x="-16154" y="5194972"/>
            <a:ext cx="10192308" cy="1183678"/>
          </a:xfrm>
          <a:prstGeom prst="rect">
            <a:avLst/>
          </a:prstGeom>
          <a:noFill/>
          <a:ln>
            <a:noFill/>
          </a:ln>
        </p:spPr>
      </p:pic>
      <p:pic>
        <p:nvPicPr>
          <p:cNvPr id="271" name="Shape 271"/>
          <p:cNvPicPr preferRelativeResize="0"/>
          <p:nvPr/>
        </p:nvPicPr>
        <p:blipFill rotWithShape="1">
          <a:blip r:embed="rId10">
            <a:alphaModFix/>
          </a:blip>
          <a:srcRect l="10912" t="25047" r="7773" b="69282"/>
          <a:stretch/>
        </p:blipFill>
        <p:spPr>
          <a:xfrm rot="59999">
            <a:off x="-4459" y="6556161"/>
            <a:ext cx="10168916" cy="975176"/>
          </a:xfrm>
          <a:prstGeom prst="rect">
            <a:avLst/>
          </a:prstGeom>
          <a:noFill/>
          <a:ln>
            <a:noFill/>
          </a:ln>
        </p:spPr>
      </p:pic>
      <p:pic>
        <p:nvPicPr>
          <p:cNvPr id="272" name="Shape 272"/>
          <p:cNvPicPr preferRelativeResize="0"/>
          <p:nvPr/>
        </p:nvPicPr>
        <p:blipFill rotWithShape="1">
          <a:blip r:embed="rId11">
            <a:alphaModFix/>
          </a:blip>
          <a:srcRect l="4654" t="36315" r="12966" b="58521"/>
          <a:stretch/>
        </p:blipFill>
        <p:spPr>
          <a:xfrm rot="89993">
            <a:off x="-39778" y="2628755"/>
            <a:ext cx="10240158" cy="882514"/>
          </a:xfrm>
          <a:prstGeom prst="rect">
            <a:avLst/>
          </a:prstGeom>
          <a:noFill/>
          <a:ln>
            <a:noFill/>
          </a:ln>
        </p:spPr>
      </p:pic>
      <p:pic>
        <p:nvPicPr>
          <p:cNvPr id="273" name="Shape 273"/>
          <p:cNvPicPr preferRelativeResize="0"/>
          <p:nvPr/>
        </p:nvPicPr>
        <p:blipFill rotWithShape="1">
          <a:blip r:embed="rId11">
            <a:alphaModFix/>
          </a:blip>
          <a:srcRect l="4226" t="10920" r="13060" b="83000"/>
          <a:stretch/>
        </p:blipFill>
        <p:spPr>
          <a:xfrm rot="60001">
            <a:off x="4656" y="1380299"/>
            <a:ext cx="10151292" cy="1026102"/>
          </a:xfrm>
          <a:prstGeom prst="rect">
            <a:avLst/>
          </a:prstGeom>
          <a:noFill/>
          <a:ln>
            <a:noFill/>
          </a:ln>
        </p:spPr>
      </p:pic>
      <p:pic>
        <p:nvPicPr>
          <p:cNvPr id="274" name="Shape 274"/>
          <p:cNvPicPr preferRelativeResize="0"/>
          <p:nvPr/>
        </p:nvPicPr>
        <p:blipFill rotWithShape="1">
          <a:blip r:embed="rId11">
            <a:alphaModFix/>
          </a:blip>
          <a:srcRect l="4636" t="58996" r="12120" b="34739"/>
          <a:stretch/>
        </p:blipFill>
        <p:spPr>
          <a:xfrm rot="59999">
            <a:off x="-41467" y="3439706"/>
            <a:ext cx="10174934" cy="1053084"/>
          </a:xfrm>
          <a:prstGeom prst="rect">
            <a:avLst/>
          </a:prstGeom>
          <a:noFill/>
          <a:ln>
            <a:noFill/>
          </a:ln>
        </p:spPr>
      </p:pic>
      <p:sp>
        <p:nvSpPr>
          <p:cNvPr id="275" name="Shape 275"/>
          <p:cNvSpPr txBox="1"/>
          <p:nvPr/>
        </p:nvSpPr>
        <p:spPr>
          <a:xfrm>
            <a:off x="250" y="0"/>
            <a:ext cx="10160099" cy="1348200"/>
          </a:xfrm>
          <a:prstGeom prst="rect">
            <a:avLst/>
          </a:prstGeom>
          <a:noFill/>
          <a:ln>
            <a:noFill/>
          </a:ln>
        </p:spPr>
        <p:txBody>
          <a:bodyPr lIns="91425" tIns="91425" rIns="91425" bIns="91425" anchor="t" anchorCtr="0">
            <a:noAutofit/>
          </a:bodyPr>
          <a:lstStyle/>
          <a:p>
            <a:pPr lvl="0" rtl="0">
              <a:spcBef>
                <a:spcPts val="0"/>
              </a:spcBef>
              <a:buClr>
                <a:schemeClr val="dk1"/>
              </a:buClr>
              <a:buSzPct val="25581"/>
              <a:buFont typeface="Arial"/>
              <a:buNone/>
            </a:pPr>
            <a:r>
              <a:rPr lang="en-US" sz="4266" i="1" dirty="0">
                <a:solidFill>
                  <a:srgbClr val="7C8D6E"/>
                </a:solidFill>
                <a:latin typeface="georgia"/>
                <a:ea typeface="georgia"/>
                <a:cs typeface="georgia"/>
                <a:sym typeface="georgia"/>
              </a:rPr>
              <a:t>The Aggregate</a:t>
            </a:r>
          </a:p>
          <a:p>
            <a:pPr lvl="0" rtl="0">
              <a:spcBef>
                <a:spcPts val="0"/>
              </a:spcBef>
              <a:buClr>
                <a:schemeClr val="dk1"/>
              </a:buClr>
              <a:buSzPct val="36666"/>
              <a:buFont typeface="Arial"/>
              <a:buNone/>
            </a:pPr>
            <a:r>
              <a:rPr lang="en-US" sz="3000" i="1" dirty="0">
                <a:solidFill>
                  <a:srgbClr val="A61C00"/>
                </a:solidFill>
                <a:latin typeface="georgia"/>
                <a:ea typeface="georgia"/>
                <a:cs typeface="georgia"/>
                <a:sym typeface="georgia"/>
              </a:rPr>
              <a:t>The Melody {3 8 t 9 4 2 7 </a:t>
            </a:r>
            <a:r>
              <a:rPr lang="en-US" sz="3000" i="1" dirty="0" smtClean="0">
                <a:solidFill>
                  <a:srgbClr val="A61C00"/>
                </a:solidFill>
                <a:latin typeface="georgia"/>
                <a:ea typeface="georgia"/>
                <a:cs typeface="georgia"/>
                <a:sym typeface="georgia"/>
              </a:rPr>
              <a:t>(5) </a:t>
            </a:r>
            <a:r>
              <a:rPr lang="en-US" sz="3000" i="1" dirty="0">
                <a:solidFill>
                  <a:srgbClr val="A61C00"/>
                </a:solidFill>
                <a:latin typeface="georgia"/>
                <a:ea typeface="georgia"/>
                <a:cs typeface="georgia"/>
                <a:sym typeface="georgia"/>
              </a:rPr>
              <a:t>6 1 e </a:t>
            </a:r>
            <a:r>
              <a:rPr lang="en-US" sz="3000" i="1" dirty="0" smtClean="0">
                <a:solidFill>
                  <a:srgbClr val="A61C00"/>
                </a:solidFill>
                <a:latin typeface="georgia"/>
                <a:ea typeface="georgia"/>
                <a:cs typeface="georgia"/>
                <a:sym typeface="georgia"/>
              </a:rPr>
              <a:t>0 (5)}</a:t>
            </a:r>
            <a:endParaRPr lang="en-US" sz="3000" i="1" dirty="0">
              <a:solidFill>
                <a:srgbClr val="A61C00"/>
              </a:solidFill>
              <a:latin typeface="georgia"/>
              <a:ea typeface="georgia"/>
              <a:cs typeface="georgia"/>
              <a:sym typeface="georgia"/>
            </a:endParaRPr>
          </a:p>
        </p:txBody>
      </p:sp>
      <p:sp>
        <p:nvSpPr>
          <p:cNvPr id="276" name="Shape 276"/>
          <p:cNvSpPr txBox="1"/>
          <p:nvPr/>
        </p:nvSpPr>
        <p:spPr>
          <a:xfrm>
            <a:off x="250" y="4759025"/>
            <a:ext cx="3061200" cy="427799"/>
          </a:xfrm>
          <a:prstGeom prst="rect">
            <a:avLst/>
          </a:prstGeom>
          <a:solidFill>
            <a:srgbClr val="D9EAD3"/>
          </a:solidFill>
          <a:ln w="9525" cap="flat">
            <a:solidFill>
              <a:srgbClr val="A61C00"/>
            </a:solidFill>
            <a:prstDash val="solid"/>
            <a:round/>
            <a:headEnd type="none" w="med" len="med"/>
            <a:tailEnd type="none" w="med" len="med"/>
          </a:ln>
        </p:spPr>
        <p:txBody>
          <a:bodyPr lIns="91425" tIns="91425" rIns="91425" bIns="91425" anchor="t" anchorCtr="0">
            <a:noAutofit/>
          </a:bodyPr>
          <a:lstStyle/>
          <a:p>
            <a:pPr algn="ctr">
              <a:spcBef>
                <a:spcPts val="0"/>
              </a:spcBef>
              <a:buNone/>
            </a:pPr>
            <a:r>
              <a:rPr lang="en-US" sz="1800" i="1">
                <a:solidFill>
                  <a:srgbClr val="A61C00"/>
                </a:solidFill>
                <a:latin typeface="georgia"/>
                <a:ea typeface="georgia"/>
                <a:cs typeface="georgia"/>
                <a:sym typeface="georgia"/>
              </a:rPr>
              <a:t>Tuba {3 2 1 0 e t 9 8 7 6 5}</a:t>
            </a:r>
          </a:p>
        </p:txBody>
      </p:sp>
      <p:cxnSp>
        <p:nvCxnSpPr>
          <p:cNvPr id="277" name="Shape 277"/>
          <p:cNvCxnSpPr/>
          <p:nvPr/>
        </p:nvCxnSpPr>
        <p:spPr>
          <a:xfrm>
            <a:off x="8809800" y="1724525"/>
            <a:ext cx="468000" cy="0"/>
          </a:xfrm>
          <a:prstGeom prst="straightConnector1">
            <a:avLst/>
          </a:prstGeom>
          <a:noFill/>
          <a:ln w="76200" cap="flat">
            <a:solidFill>
              <a:srgbClr val="6AA84F"/>
            </a:solidFill>
            <a:prstDash val="solid"/>
            <a:round/>
            <a:headEnd type="none" w="lg" len="lg"/>
            <a:tailEnd type="none" w="lg" len="lg"/>
          </a:ln>
        </p:spPr>
      </p:cxnSp>
      <p:cxnSp>
        <p:nvCxnSpPr>
          <p:cNvPr id="278" name="Shape 278"/>
          <p:cNvCxnSpPr/>
          <p:nvPr/>
        </p:nvCxnSpPr>
        <p:spPr>
          <a:xfrm>
            <a:off x="8823150" y="1737900"/>
            <a:ext cx="13499" cy="360900"/>
          </a:xfrm>
          <a:prstGeom prst="straightConnector1">
            <a:avLst/>
          </a:prstGeom>
          <a:noFill/>
          <a:ln w="76200" cap="flat">
            <a:solidFill>
              <a:srgbClr val="6AA84F"/>
            </a:solidFill>
            <a:prstDash val="solid"/>
            <a:round/>
            <a:headEnd type="none" w="lg" len="lg"/>
            <a:tailEnd type="none" w="lg" len="lg"/>
          </a:ln>
        </p:spPr>
      </p:cxnSp>
      <p:cxnSp>
        <p:nvCxnSpPr>
          <p:cNvPr id="279" name="Shape 279"/>
          <p:cNvCxnSpPr/>
          <p:nvPr/>
        </p:nvCxnSpPr>
        <p:spPr>
          <a:xfrm>
            <a:off x="7585250" y="3507875"/>
            <a:ext cx="468000" cy="0"/>
          </a:xfrm>
          <a:prstGeom prst="straightConnector1">
            <a:avLst/>
          </a:prstGeom>
          <a:noFill/>
          <a:ln w="76200" cap="flat">
            <a:solidFill>
              <a:srgbClr val="6AA84F"/>
            </a:solidFill>
            <a:prstDash val="solid"/>
            <a:round/>
            <a:headEnd type="none" w="lg" len="lg"/>
            <a:tailEnd type="none" w="lg" len="lg"/>
          </a:ln>
        </p:spPr>
      </p:cxnSp>
      <p:cxnSp>
        <p:nvCxnSpPr>
          <p:cNvPr id="280" name="Shape 280"/>
          <p:cNvCxnSpPr/>
          <p:nvPr/>
        </p:nvCxnSpPr>
        <p:spPr>
          <a:xfrm>
            <a:off x="8053250" y="3507875"/>
            <a:ext cx="13499" cy="360900"/>
          </a:xfrm>
          <a:prstGeom prst="straightConnector1">
            <a:avLst/>
          </a:prstGeom>
          <a:noFill/>
          <a:ln w="76200" cap="flat">
            <a:solidFill>
              <a:srgbClr val="6AA84F"/>
            </a:solidFill>
            <a:prstDash val="solid"/>
            <a:round/>
            <a:headEnd type="none" w="lg" len="lg"/>
            <a:tailEnd type="none" w="lg" len="lg"/>
          </a:ln>
        </p:spPr>
      </p:cxnSp>
      <p:cxnSp>
        <p:nvCxnSpPr>
          <p:cNvPr id="281" name="Shape 281"/>
          <p:cNvCxnSpPr/>
          <p:nvPr/>
        </p:nvCxnSpPr>
        <p:spPr>
          <a:xfrm>
            <a:off x="318150" y="5545225"/>
            <a:ext cx="42899" cy="697800"/>
          </a:xfrm>
          <a:prstGeom prst="straightConnector1">
            <a:avLst/>
          </a:prstGeom>
          <a:noFill/>
          <a:ln w="76200" cap="flat">
            <a:solidFill>
              <a:srgbClr val="6AA84F"/>
            </a:solidFill>
            <a:prstDash val="solid"/>
            <a:round/>
            <a:headEnd type="none" w="lg" len="lg"/>
            <a:tailEnd type="none" w="lg" len="lg"/>
          </a:ln>
        </p:spPr>
      </p:cxnSp>
      <p:cxnSp>
        <p:nvCxnSpPr>
          <p:cNvPr id="282" name="Shape 282"/>
          <p:cNvCxnSpPr/>
          <p:nvPr/>
        </p:nvCxnSpPr>
        <p:spPr>
          <a:xfrm>
            <a:off x="318150" y="6243025"/>
            <a:ext cx="468000" cy="0"/>
          </a:xfrm>
          <a:prstGeom prst="straightConnector1">
            <a:avLst/>
          </a:prstGeom>
          <a:noFill/>
          <a:ln w="76200" cap="flat">
            <a:solidFill>
              <a:srgbClr val="6AA84F"/>
            </a:solidFill>
            <a:prstDash val="solid"/>
            <a:round/>
            <a:headEnd type="none" w="lg" len="lg"/>
            <a:tailEnd type="none" w="lg" len="lg"/>
          </a:ln>
        </p:spPr>
      </p:cxnSp>
      <p:cxnSp>
        <p:nvCxnSpPr>
          <p:cNvPr id="283" name="Shape 283"/>
          <p:cNvCxnSpPr/>
          <p:nvPr/>
        </p:nvCxnSpPr>
        <p:spPr>
          <a:xfrm>
            <a:off x="6646800" y="6620050"/>
            <a:ext cx="468000" cy="0"/>
          </a:xfrm>
          <a:prstGeom prst="straightConnector1">
            <a:avLst/>
          </a:prstGeom>
          <a:noFill/>
          <a:ln w="76200" cap="flat">
            <a:solidFill>
              <a:srgbClr val="6AA84F"/>
            </a:solidFill>
            <a:prstDash val="solid"/>
            <a:round/>
            <a:headEnd type="none" w="lg" len="lg"/>
            <a:tailEnd type="none" w="lg" len="lg"/>
          </a:ln>
        </p:spPr>
      </p:cxnSp>
      <p:cxnSp>
        <p:nvCxnSpPr>
          <p:cNvPr id="284" name="Shape 284"/>
          <p:cNvCxnSpPr/>
          <p:nvPr/>
        </p:nvCxnSpPr>
        <p:spPr>
          <a:xfrm>
            <a:off x="7114800" y="6584300"/>
            <a:ext cx="13499" cy="360900"/>
          </a:xfrm>
          <a:prstGeom prst="straightConnector1">
            <a:avLst/>
          </a:prstGeom>
          <a:noFill/>
          <a:ln w="76200" cap="flat">
            <a:solidFill>
              <a:srgbClr val="6AA84F"/>
            </a:solidFill>
            <a:prstDash val="solid"/>
            <a:round/>
            <a:headEnd type="none" w="lg" len="lg"/>
            <a:tailEnd type="none" w="lg" len="lg"/>
          </a:ln>
        </p:spPr>
      </p:cxnSp>
      <p:sp>
        <p:nvSpPr>
          <p:cNvPr id="285" name="Shape 285"/>
          <p:cNvSpPr txBox="1"/>
          <p:nvPr/>
        </p:nvSpPr>
        <p:spPr>
          <a:xfrm>
            <a:off x="250" y="1890575"/>
            <a:ext cx="1256399" cy="427799"/>
          </a:xfrm>
          <a:prstGeom prst="rect">
            <a:avLst/>
          </a:prstGeom>
          <a:solidFill>
            <a:srgbClr val="D9EAD3"/>
          </a:solidFill>
          <a:ln w="9525" cap="flat">
            <a:solidFill>
              <a:srgbClr val="A61C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US" sz="1800" i="1">
                <a:solidFill>
                  <a:srgbClr val="A61C00"/>
                </a:solidFill>
                <a:latin typeface="georgia"/>
                <a:ea typeface="georgia"/>
                <a:cs typeface="georgia"/>
                <a:sym typeface="georgia"/>
              </a:rPr>
              <a:t>Trumpet I</a:t>
            </a:r>
          </a:p>
        </p:txBody>
      </p:sp>
      <p:sp>
        <p:nvSpPr>
          <p:cNvPr id="286" name="Shape 286"/>
          <p:cNvSpPr/>
          <p:nvPr/>
        </p:nvSpPr>
        <p:spPr>
          <a:xfrm>
            <a:off x="13450" y="1291800"/>
            <a:ext cx="1497299" cy="285600"/>
          </a:xfrm>
          <a:prstGeom prst="rect">
            <a:avLst/>
          </a:prstGeom>
          <a:solidFill>
            <a:schemeClr val="lt1"/>
          </a:solidFill>
          <a:ln>
            <a:noFill/>
          </a:ln>
        </p:spPr>
        <p:txBody>
          <a:bodyPr lIns="91425" tIns="91425" rIns="91425" bIns="91425" anchor="ctr" anchorCtr="0">
            <a:noAutofit/>
          </a:bodyPr>
          <a:lstStyle/>
          <a:p>
            <a:pPr>
              <a:spcBef>
                <a:spcPts val="0"/>
              </a:spcBef>
              <a:buNone/>
            </a:pPr>
            <a:endParaRPr/>
          </a:p>
        </p:txBody>
      </p:sp>
      <p:pic>
        <p:nvPicPr>
          <p:cNvPr id="20" name="LMOe15.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12"/>
          <a:stretch>
            <a:fillRect/>
          </a:stretch>
        </p:blipFill>
        <p:spPr>
          <a:xfrm>
            <a:off x="538480" y="1463040"/>
            <a:ext cx="304800" cy="304800"/>
          </a:xfrm>
          <a:prstGeom prst="rect">
            <a:avLst/>
          </a:prstGeom>
        </p:spPr>
      </p:pic>
      <p:pic>
        <p:nvPicPr>
          <p:cNvPr id="21" name="LMOe16.mp3">
            <a:hlinkClick r:id="" action="ppaction://media"/>
          </p:cNvPr>
          <p:cNvPicPr>
            <a:picLocks noRot="1" noChangeAspect="1"/>
          </p:cNvPicPr>
          <p:nvPr>
            <a:audioFile r:link="rId4"/>
            <p:extLst>
              <p:ext uri="{DAA4B4D4-6D71-4841-9C94-3DE7FCFB9230}">
                <p14:media xmlns:p14="http://schemas.microsoft.com/office/powerpoint/2010/main" r:link="rId3"/>
              </p:ext>
            </p:extLst>
          </p:nvPr>
        </p:nvPicPr>
        <p:blipFill>
          <a:blip r:embed="rId12"/>
          <a:stretch>
            <a:fillRect/>
          </a:stretch>
        </p:blipFill>
        <p:spPr>
          <a:xfrm>
            <a:off x="3245104" y="4828032"/>
            <a:ext cx="304800" cy="304800"/>
          </a:xfrm>
          <a:prstGeom prst="rect">
            <a:avLst/>
          </a:prstGeom>
        </p:spPr>
      </p:pic>
      <p:pic>
        <p:nvPicPr>
          <p:cNvPr id="3" name="Sound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38426"/>
    </mc:Choice>
    <mc:Fallback>
      <p:transition xmlns:p14="http://schemas.microsoft.com/office/powerpoint/2010/main" advClick="0" advTm="3842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8933" fill="hold"/>
                                        <p:tgtEl>
                                          <p:spTgt spid="20"/>
                                        </p:tgtEl>
                                      </p:cBhvr>
                                    </p:cmd>
                                  </p:childTnLst>
                                </p:cTn>
                              </p:par>
                            </p:childTnLst>
                          </p:cTn>
                        </p:par>
                      </p:childTnLst>
                    </p:cTn>
                  </p:par>
                </p:childTnLst>
              </p:cTn>
              <p:nextCondLst>
                <p:cond evt="onClick" delay="0">
                  <p:tgtEl>
                    <p:spTgt spid="20"/>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seq concurrent="1" nextAc="seek">
              <p:cTn id="13" restart="whenNotActive" fill="hold" evtFilter="cancelBubble" nodeType="interactiveSeq">
                <p:stCondLst>
                  <p:cond evt="onClick" delay="0">
                    <p:tgtEl>
                      <p:spTgt spid="21"/>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705" fill="hold"/>
                                        <p:tgtEl>
                                          <p:spTgt spid="21"/>
                                        </p:tgtEl>
                                      </p:cBhvr>
                                    </p:cmd>
                                  </p:childTnLst>
                                </p:cTn>
                              </p:par>
                            </p:childTnLst>
                          </p:cTn>
                        </p:par>
                      </p:childTnLst>
                    </p:cTn>
                  </p:par>
                </p:childTnLst>
              </p:cTn>
              <p:nextCondLst>
                <p:cond evt="onClick" delay="0">
                  <p:tgtEl>
                    <p:spTgt spid="21"/>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1337" objId="20"/>
        <p14:stopEvt time="20327" objId="20"/>
        <p14:playEvt time="27562" objId="21"/>
        <p14:stopEvt time="35357" objId="21"/>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p:nvPr/>
        </p:nvSpPr>
        <p:spPr>
          <a:xfrm>
            <a:off x="250" y="0"/>
            <a:ext cx="4815590" cy="1684500"/>
          </a:xfrm>
          <a:prstGeom prst="rect">
            <a:avLst/>
          </a:prstGeom>
          <a:noFill/>
          <a:ln>
            <a:noFill/>
          </a:ln>
        </p:spPr>
        <p:txBody>
          <a:bodyPr lIns="91425" tIns="91425" rIns="91425" bIns="91425" anchor="t" anchorCtr="0">
            <a:noAutofit/>
          </a:bodyPr>
          <a:lstStyle/>
          <a:p>
            <a:pPr lvl="0" rtl="0">
              <a:spcBef>
                <a:spcPts val="0"/>
              </a:spcBef>
              <a:buClr>
                <a:schemeClr val="dk1"/>
              </a:buClr>
              <a:buSzPct val="25581"/>
              <a:buFont typeface="Arial"/>
              <a:buNone/>
            </a:pPr>
            <a:r>
              <a:rPr lang="en-US" sz="4266" i="1" dirty="0">
                <a:solidFill>
                  <a:srgbClr val="7C8D6E"/>
                </a:solidFill>
                <a:latin typeface="georgia"/>
                <a:ea typeface="georgia"/>
                <a:cs typeface="georgia"/>
                <a:sym typeface="georgia"/>
              </a:rPr>
              <a:t>The Aggregate</a:t>
            </a:r>
          </a:p>
          <a:p>
            <a:pPr lvl="0" rtl="0">
              <a:spcBef>
                <a:spcPts val="0"/>
              </a:spcBef>
              <a:buClr>
                <a:schemeClr val="dk1"/>
              </a:buClr>
              <a:buSzPct val="36666"/>
              <a:buFont typeface="Arial"/>
              <a:buNone/>
            </a:pPr>
            <a:r>
              <a:rPr lang="en-US" sz="2800" i="1" dirty="0">
                <a:solidFill>
                  <a:srgbClr val="A61C00"/>
                </a:solidFill>
                <a:latin typeface="georgia"/>
                <a:ea typeface="georgia"/>
                <a:cs typeface="georgia"/>
                <a:sym typeface="georgia"/>
              </a:rPr>
              <a:t>Melody Restatement </a:t>
            </a:r>
          </a:p>
          <a:p>
            <a:pPr lvl="0" rtl="0">
              <a:spcBef>
                <a:spcPts val="0"/>
              </a:spcBef>
              <a:buClr>
                <a:schemeClr val="dk1"/>
              </a:buClr>
              <a:buSzPct val="36666"/>
              <a:buFont typeface="Arial"/>
              <a:buNone/>
            </a:pPr>
            <a:r>
              <a:rPr lang="en-US" sz="2800" i="1" dirty="0">
                <a:solidFill>
                  <a:srgbClr val="A61C00"/>
                </a:solidFill>
                <a:latin typeface="georgia"/>
                <a:ea typeface="georgia"/>
                <a:cs typeface="georgia"/>
                <a:sym typeface="georgia"/>
              </a:rPr>
              <a:t>{3 8 t 9 4 2 7 </a:t>
            </a:r>
            <a:r>
              <a:rPr lang="en-US" sz="2800" i="1" dirty="0" smtClean="0">
                <a:solidFill>
                  <a:srgbClr val="A61C00"/>
                </a:solidFill>
                <a:latin typeface="georgia"/>
                <a:ea typeface="georgia"/>
                <a:cs typeface="georgia"/>
                <a:sym typeface="georgia"/>
              </a:rPr>
              <a:t>(5) </a:t>
            </a:r>
            <a:r>
              <a:rPr lang="en-US" sz="2800" i="1" dirty="0">
                <a:solidFill>
                  <a:srgbClr val="A61C00"/>
                </a:solidFill>
                <a:latin typeface="georgia"/>
                <a:ea typeface="georgia"/>
                <a:cs typeface="georgia"/>
                <a:sym typeface="georgia"/>
              </a:rPr>
              <a:t>6 1 e 0 </a:t>
            </a:r>
            <a:r>
              <a:rPr lang="en-US" sz="2800" i="1" dirty="0" smtClean="0">
                <a:solidFill>
                  <a:srgbClr val="A61C00"/>
                </a:solidFill>
                <a:latin typeface="georgia"/>
                <a:ea typeface="georgia"/>
                <a:cs typeface="georgia"/>
                <a:sym typeface="georgia"/>
              </a:rPr>
              <a:t>(5)}</a:t>
            </a:r>
            <a:endParaRPr lang="en-US" sz="2800" i="1" dirty="0">
              <a:solidFill>
                <a:srgbClr val="A61C00"/>
              </a:solidFill>
              <a:latin typeface="georgia"/>
              <a:ea typeface="georgia"/>
              <a:cs typeface="georgia"/>
              <a:sym typeface="georgia"/>
            </a:endParaRPr>
          </a:p>
        </p:txBody>
      </p:sp>
      <p:sp>
        <p:nvSpPr>
          <p:cNvPr id="292" name="Shape 292"/>
          <p:cNvSpPr txBox="1"/>
          <p:nvPr/>
        </p:nvSpPr>
        <p:spPr>
          <a:xfrm>
            <a:off x="4366475" y="0"/>
            <a:ext cx="5793600" cy="7619999"/>
          </a:xfrm>
          <a:prstGeom prst="rect">
            <a:avLst/>
          </a:prstGeom>
          <a:solidFill>
            <a:schemeClr val="lt1"/>
          </a:solidFill>
          <a:ln>
            <a:noFill/>
          </a:ln>
        </p:spPr>
        <p:txBody>
          <a:bodyPr lIns="91425" tIns="91425" rIns="91425" bIns="91425" anchor="t" anchorCtr="0">
            <a:noAutofit/>
          </a:bodyPr>
          <a:lstStyle/>
          <a:p>
            <a:pPr>
              <a:spcBef>
                <a:spcPts val="0"/>
              </a:spcBef>
              <a:buNone/>
            </a:pPr>
            <a:r>
              <a:rPr lang="en-US"/>
              <a:t>.</a:t>
            </a:r>
          </a:p>
        </p:txBody>
      </p:sp>
      <p:pic>
        <p:nvPicPr>
          <p:cNvPr id="293" name="Shape 293"/>
          <p:cNvPicPr preferRelativeResize="0"/>
          <p:nvPr/>
        </p:nvPicPr>
        <p:blipFill rotWithShape="1">
          <a:blip r:embed="rId7">
            <a:alphaModFix/>
          </a:blip>
          <a:srcRect l="5833" t="5351" r="12813" b="15827"/>
          <a:stretch/>
        </p:blipFill>
        <p:spPr>
          <a:xfrm rot="60002">
            <a:off x="4431922" y="37119"/>
            <a:ext cx="5662704" cy="7545767"/>
          </a:xfrm>
          <a:prstGeom prst="rect">
            <a:avLst/>
          </a:prstGeom>
          <a:noFill/>
          <a:ln>
            <a:noFill/>
          </a:ln>
        </p:spPr>
      </p:pic>
      <p:cxnSp>
        <p:nvCxnSpPr>
          <p:cNvPr id="294" name="Shape 294"/>
          <p:cNvCxnSpPr/>
          <p:nvPr/>
        </p:nvCxnSpPr>
        <p:spPr>
          <a:xfrm flipH="1">
            <a:off x="8528950" y="93575"/>
            <a:ext cx="40199" cy="2406300"/>
          </a:xfrm>
          <a:prstGeom prst="straightConnector1">
            <a:avLst/>
          </a:prstGeom>
          <a:noFill/>
          <a:ln w="76200" cap="flat">
            <a:solidFill>
              <a:srgbClr val="F1C232"/>
            </a:solidFill>
            <a:prstDash val="solid"/>
            <a:round/>
            <a:headEnd type="none" w="lg" len="lg"/>
            <a:tailEnd type="none" w="lg" len="lg"/>
          </a:ln>
        </p:spPr>
      </p:cxnSp>
      <p:cxnSp>
        <p:nvCxnSpPr>
          <p:cNvPr id="295" name="Shape 295"/>
          <p:cNvCxnSpPr/>
          <p:nvPr/>
        </p:nvCxnSpPr>
        <p:spPr>
          <a:xfrm>
            <a:off x="8489125" y="2473150"/>
            <a:ext cx="659699" cy="8100"/>
          </a:xfrm>
          <a:prstGeom prst="straightConnector1">
            <a:avLst/>
          </a:prstGeom>
          <a:noFill/>
          <a:ln w="76200" cap="flat">
            <a:solidFill>
              <a:srgbClr val="F1C232"/>
            </a:solidFill>
            <a:prstDash val="solid"/>
            <a:round/>
            <a:headEnd type="none" w="lg" len="lg"/>
            <a:tailEnd type="none" w="lg" len="lg"/>
          </a:ln>
        </p:spPr>
      </p:cxnSp>
      <p:cxnSp>
        <p:nvCxnSpPr>
          <p:cNvPr id="296" name="Shape 296"/>
          <p:cNvCxnSpPr/>
          <p:nvPr/>
        </p:nvCxnSpPr>
        <p:spPr>
          <a:xfrm rot="10800000" flipH="1">
            <a:off x="8555800" y="104675"/>
            <a:ext cx="650100" cy="2399"/>
          </a:xfrm>
          <a:prstGeom prst="straightConnector1">
            <a:avLst/>
          </a:prstGeom>
          <a:noFill/>
          <a:ln w="76200" cap="flat">
            <a:solidFill>
              <a:srgbClr val="F1C232"/>
            </a:solidFill>
            <a:prstDash val="solid"/>
            <a:round/>
            <a:headEnd type="none" w="lg" len="lg"/>
            <a:tailEnd type="none" w="lg" len="lg"/>
          </a:ln>
        </p:spPr>
      </p:cxnSp>
      <p:cxnSp>
        <p:nvCxnSpPr>
          <p:cNvPr id="297" name="Shape 297"/>
          <p:cNvCxnSpPr/>
          <p:nvPr/>
        </p:nvCxnSpPr>
        <p:spPr>
          <a:xfrm flipH="1">
            <a:off x="8334474" y="2647950"/>
            <a:ext cx="27300" cy="2438399"/>
          </a:xfrm>
          <a:prstGeom prst="straightConnector1">
            <a:avLst/>
          </a:prstGeom>
          <a:noFill/>
          <a:ln w="76200" cap="flat">
            <a:solidFill>
              <a:srgbClr val="F1C232"/>
            </a:solidFill>
            <a:prstDash val="solid"/>
            <a:round/>
            <a:headEnd type="none" w="lg" len="lg"/>
            <a:tailEnd type="none" w="lg" len="lg"/>
          </a:ln>
        </p:spPr>
      </p:cxnSp>
      <p:cxnSp>
        <p:nvCxnSpPr>
          <p:cNvPr id="298" name="Shape 298"/>
          <p:cNvCxnSpPr/>
          <p:nvPr/>
        </p:nvCxnSpPr>
        <p:spPr>
          <a:xfrm>
            <a:off x="7702075" y="2695575"/>
            <a:ext cx="659699" cy="8100"/>
          </a:xfrm>
          <a:prstGeom prst="straightConnector1">
            <a:avLst/>
          </a:prstGeom>
          <a:noFill/>
          <a:ln w="76200" cap="flat">
            <a:solidFill>
              <a:srgbClr val="F1C232"/>
            </a:solidFill>
            <a:prstDash val="solid"/>
            <a:round/>
            <a:headEnd type="none" w="lg" len="lg"/>
            <a:tailEnd type="none" w="lg" len="lg"/>
          </a:ln>
        </p:spPr>
      </p:cxnSp>
      <p:cxnSp>
        <p:nvCxnSpPr>
          <p:cNvPr id="299" name="Shape 299"/>
          <p:cNvCxnSpPr/>
          <p:nvPr/>
        </p:nvCxnSpPr>
        <p:spPr>
          <a:xfrm>
            <a:off x="7674775" y="5078250"/>
            <a:ext cx="659699" cy="8100"/>
          </a:xfrm>
          <a:prstGeom prst="straightConnector1">
            <a:avLst/>
          </a:prstGeom>
          <a:noFill/>
          <a:ln w="76200" cap="flat">
            <a:solidFill>
              <a:srgbClr val="F1C232"/>
            </a:solidFill>
            <a:prstDash val="solid"/>
            <a:round/>
            <a:headEnd type="none" w="lg" len="lg"/>
            <a:tailEnd type="none" w="lg" len="lg"/>
          </a:ln>
        </p:spPr>
      </p:cxnSp>
      <p:sp>
        <p:nvSpPr>
          <p:cNvPr id="300" name="Shape 300"/>
          <p:cNvSpPr/>
          <p:nvPr/>
        </p:nvSpPr>
        <p:spPr>
          <a:xfrm>
            <a:off x="8401050" y="3166268"/>
            <a:ext cx="981075" cy="148425"/>
          </a:xfrm>
          <a:custGeom>
            <a:avLst/>
            <a:gdLst/>
            <a:ahLst/>
            <a:cxnLst/>
            <a:rect l="0" t="0" r="0" b="0"/>
            <a:pathLst>
              <a:path w="39243" h="5937" extrusionOk="0">
                <a:moveTo>
                  <a:pt x="0" y="3270"/>
                </a:moveTo>
                <a:cubicBezTo>
                  <a:pt x="2476" y="2762"/>
                  <a:pt x="11112" y="666"/>
                  <a:pt x="14859" y="222"/>
                </a:cubicBezTo>
                <a:cubicBezTo>
                  <a:pt x="18605" y="-222"/>
                  <a:pt x="20066" y="349"/>
                  <a:pt x="22479" y="603"/>
                </a:cubicBezTo>
                <a:cubicBezTo>
                  <a:pt x="24892" y="857"/>
                  <a:pt x="27114" y="1238"/>
                  <a:pt x="29337" y="1746"/>
                </a:cubicBezTo>
                <a:cubicBezTo>
                  <a:pt x="31559" y="2254"/>
                  <a:pt x="34163" y="2952"/>
                  <a:pt x="35814" y="3651"/>
                </a:cubicBezTo>
                <a:cubicBezTo>
                  <a:pt x="37465" y="4349"/>
                  <a:pt x="38671" y="5556"/>
                  <a:pt x="39243" y="5937"/>
                </a:cubicBezTo>
              </a:path>
            </a:pathLst>
          </a:custGeom>
          <a:noFill/>
          <a:ln w="38100" cap="flat">
            <a:solidFill>
              <a:srgbClr val="F1C232"/>
            </a:solidFill>
            <a:prstDash val="solid"/>
            <a:round/>
            <a:headEnd type="none" w="lg" len="lg"/>
            <a:tailEnd type="stealth" w="lg" len="lg"/>
          </a:ln>
        </p:spPr>
      </p:sp>
      <p:cxnSp>
        <p:nvCxnSpPr>
          <p:cNvPr id="301" name="Shape 301"/>
          <p:cNvCxnSpPr/>
          <p:nvPr/>
        </p:nvCxnSpPr>
        <p:spPr>
          <a:xfrm>
            <a:off x="4762500" y="5753100"/>
            <a:ext cx="2590800" cy="19199"/>
          </a:xfrm>
          <a:prstGeom prst="straightConnector1">
            <a:avLst/>
          </a:prstGeom>
          <a:noFill/>
          <a:ln w="38100" cap="flat">
            <a:solidFill>
              <a:srgbClr val="F1C232"/>
            </a:solidFill>
            <a:prstDash val="solid"/>
            <a:round/>
            <a:headEnd type="none" w="lg" len="lg"/>
            <a:tailEnd type="stealth" w="lg" len="lg"/>
          </a:ln>
        </p:spPr>
      </p:cxnSp>
      <p:cxnSp>
        <p:nvCxnSpPr>
          <p:cNvPr id="302" name="Shape 302"/>
          <p:cNvCxnSpPr/>
          <p:nvPr/>
        </p:nvCxnSpPr>
        <p:spPr>
          <a:xfrm>
            <a:off x="8191500" y="5762625"/>
            <a:ext cx="337499" cy="4199"/>
          </a:xfrm>
          <a:prstGeom prst="straightConnector1">
            <a:avLst/>
          </a:prstGeom>
          <a:noFill/>
          <a:ln w="38100" cap="flat">
            <a:solidFill>
              <a:srgbClr val="F1C232"/>
            </a:solidFill>
            <a:prstDash val="solid"/>
            <a:round/>
            <a:headEnd type="none" w="lg" len="lg"/>
            <a:tailEnd type="none" w="lg" len="lg"/>
          </a:ln>
        </p:spPr>
      </p:cxnSp>
      <p:cxnSp>
        <p:nvCxnSpPr>
          <p:cNvPr id="303" name="Shape 303"/>
          <p:cNvCxnSpPr/>
          <p:nvPr/>
        </p:nvCxnSpPr>
        <p:spPr>
          <a:xfrm>
            <a:off x="8489125" y="5762625"/>
            <a:ext cx="7200" cy="466799"/>
          </a:xfrm>
          <a:prstGeom prst="straightConnector1">
            <a:avLst/>
          </a:prstGeom>
          <a:noFill/>
          <a:ln w="38100" cap="flat">
            <a:solidFill>
              <a:srgbClr val="F1C232"/>
            </a:solidFill>
            <a:prstDash val="solid"/>
            <a:round/>
            <a:headEnd type="none" w="lg" len="lg"/>
            <a:tailEnd type="none" w="lg" len="lg"/>
          </a:ln>
        </p:spPr>
      </p:cxnSp>
      <p:pic>
        <p:nvPicPr>
          <p:cNvPr id="15" name="LMOe17.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2062480" y="3389376"/>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43949"/>
    </mc:Choice>
    <mc:Fallback>
      <p:transition xmlns:p14="http://schemas.microsoft.com/office/powerpoint/2010/main" advClick="0" advTm="4394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1258" fill="hold"/>
                                        <p:tgtEl>
                                          <p:spTgt spid="15"/>
                                        </p:tgtEl>
                                      </p:cBhvr>
                                    </p:cmd>
                                  </p:childTnLst>
                                </p:cTn>
                              </p:par>
                            </p:childTnLst>
                          </p:cTn>
                        </p:par>
                      </p:childTnLst>
                    </p:cTn>
                  </p:par>
                </p:childTnLst>
              </p:cTn>
              <p:nextCondLst>
                <p:cond evt="onClick" delay="0">
                  <p:tgtEl>
                    <p:spTgt spid="15"/>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30164" objId="15"/>
        <p14:stopEvt time="41507" objId="15"/>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p:nvPr/>
        </p:nvSpPr>
        <p:spPr>
          <a:xfrm>
            <a:off x="-50" y="0"/>
            <a:ext cx="10160099" cy="1323599"/>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Propelling Trichords</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[012], [013], [014]</a:t>
            </a:r>
          </a:p>
        </p:txBody>
      </p:sp>
      <p:pic>
        <p:nvPicPr>
          <p:cNvPr id="309" name="Shape 309"/>
          <p:cNvPicPr preferRelativeResize="0"/>
          <p:nvPr/>
        </p:nvPicPr>
        <p:blipFill rotWithShape="1">
          <a:blip r:embed="rId13">
            <a:alphaModFix/>
          </a:blip>
          <a:srcRect l="18719" t="38912" r="64083" b="55356"/>
          <a:stretch/>
        </p:blipFill>
        <p:spPr>
          <a:xfrm rot="60003">
            <a:off x="6271521" y="1339120"/>
            <a:ext cx="1785633" cy="818360"/>
          </a:xfrm>
          <a:prstGeom prst="rect">
            <a:avLst/>
          </a:prstGeom>
          <a:noFill/>
          <a:ln>
            <a:noFill/>
          </a:ln>
        </p:spPr>
      </p:pic>
      <p:pic>
        <p:nvPicPr>
          <p:cNvPr id="310" name="Shape 310"/>
          <p:cNvPicPr preferRelativeResize="0"/>
          <p:nvPr/>
        </p:nvPicPr>
        <p:blipFill rotWithShape="1">
          <a:blip r:embed="rId13">
            <a:alphaModFix/>
          </a:blip>
          <a:srcRect l="2103" t="65527" r="80699" b="29241"/>
          <a:stretch/>
        </p:blipFill>
        <p:spPr>
          <a:xfrm rot="60003">
            <a:off x="8367968" y="1339125"/>
            <a:ext cx="1785637" cy="746999"/>
          </a:xfrm>
          <a:prstGeom prst="rect">
            <a:avLst/>
          </a:prstGeom>
          <a:noFill/>
          <a:ln>
            <a:noFill/>
          </a:ln>
        </p:spPr>
      </p:pic>
      <p:sp>
        <p:nvSpPr>
          <p:cNvPr id="311" name="Shape 311"/>
          <p:cNvSpPr txBox="1"/>
          <p:nvPr/>
        </p:nvSpPr>
        <p:spPr>
          <a:xfrm>
            <a:off x="3895400" y="2101650"/>
            <a:ext cx="6264600" cy="922199"/>
          </a:xfrm>
          <a:prstGeom prst="rect">
            <a:avLst/>
          </a:prstGeom>
          <a:noFill/>
          <a:ln>
            <a:noFill/>
          </a:ln>
        </p:spPr>
        <p:txBody>
          <a:bodyPr lIns="91425" tIns="91425" rIns="91425" bIns="91425" anchor="t" anchorCtr="0">
            <a:noAutofit/>
          </a:bodyPr>
          <a:lstStyle/>
          <a:p>
            <a:pPr algn="r" rtl="0">
              <a:spcBef>
                <a:spcPts val="0"/>
              </a:spcBef>
              <a:buNone/>
            </a:pPr>
            <a:r>
              <a:rPr lang="en-US" sz="2400">
                <a:solidFill>
                  <a:schemeClr val="accent4"/>
                </a:solidFill>
                <a:latin typeface="georgia"/>
                <a:ea typeface="georgia"/>
                <a:cs typeface="georgia"/>
                <a:sym typeface="georgia"/>
              </a:rPr>
              <a:t>Light Interjections</a:t>
            </a:r>
          </a:p>
          <a:p>
            <a:pPr algn="r">
              <a:spcBef>
                <a:spcPts val="0"/>
              </a:spcBef>
              <a:buNone/>
            </a:pPr>
            <a:r>
              <a:rPr lang="en-US" sz="2400">
                <a:solidFill>
                  <a:schemeClr val="accent4"/>
                </a:solidFill>
                <a:latin typeface="georgia"/>
                <a:ea typeface="georgia"/>
                <a:cs typeface="georgia"/>
                <a:sym typeface="georgia"/>
              </a:rPr>
              <a:t>[012] ascending and descending</a:t>
            </a:r>
          </a:p>
        </p:txBody>
      </p:sp>
      <p:pic>
        <p:nvPicPr>
          <p:cNvPr id="312" name="Shape 312"/>
          <p:cNvPicPr preferRelativeResize="0"/>
          <p:nvPr/>
        </p:nvPicPr>
        <p:blipFill rotWithShape="1">
          <a:blip r:embed="rId14">
            <a:alphaModFix/>
          </a:blip>
          <a:srcRect l="67519" t="3334" r="13566" b="68946"/>
          <a:stretch/>
        </p:blipFill>
        <p:spPr>
          <a:xfrm>
            <a:off x="-50" y="2245800"/>
            <a:ext cx="1895533" cy="3820549"/>
          </a:xfrm>
          <a:prstGeom prst="rect">
            <a:avLst/>
          </a:prstGeom>
          <a:noFill/>
          <a:ln>
            <a:noFill/>
          </a:ln>
        </p:spPr>
      </p:pic>
      <p:sp>
        <p:nvSpPr>
          <p:cNvPr id="313" name="Shape 313"/>
          <p:cNvSpPr txBox="1"/>
          <p:nvPr/>
        </p:nvSpPr>
        <p:spPr>
          <a:xfrm>
            <a:off x="0" y="1323600"/>
            <a:ext cx="3132300" cy="922199"/>
          </a:xfrm>
          <a:prstGeom prst="rect">
            <a:avLst/>
          </a:prstGeom>
          <a:noFill/>
          <a:ln>
            <a:noFill/>
          </a:ln>
        </p:spPr>
        <p:txBody>
          <a:bodyPr lIns="91425" tIns="91425" rIns="91425" bIns="91425" anchor="t" anchorCtr="0">
            <a:noAutofit/>
          </a:bodyPr>
          <a:lstStyle/>
          <a:p>
            <a:pPr rtl="0">
              <a:spcBef>
                <a:spcPts val="0"/>
              </a:spcBef>
              <a:buNone/>
            </a:pPr>
            <a:r>
              <a:rPr lang="en-US" sz="2400">
                <a:solidFill>
                  <a:schemeClr val="accent4"/>
                </a:solidFill>
                <a:latin typeface="georgia"/>
                <a:ea typeface="georgia"/>
                <a:cs typeface="georgia"/>
                <a:sym typeface="georgia"/>
              </a:rPr>
              <a:t>Sudden Interruptions</a:t>
            </a:r>
          </a:p>
          <a:p>
            <a:pPr lvl="0" rtl="0">
              <a:spcBef>
                <a:spcPts val="0"/>
              </a:spcBef>
              <a:buNone/>
            </a:pPr>
            <a:r>
              <a:rPr lang="en-US" sz="2400">
                <a:solidFill>
                  <a:schemeClr val="accent4"/>
                </a:solidFill>
                <a:latin typeface="georgia"/>
                <a:ea typeface="georgia"/>
                <a:cs typeface="georgia"/>
                <a:sym typeface="georgia"/>
              </a:rPr>
              <a:t>[013] - [012]</a:t>
            </a:r>
          </a:p>
        </p:txBody>
      </p:sp>
      <p:pic>
        <p:nvPicPr>
          <p:cNvPr id="314" name="Shape 314"/>
          <p:cNvPicPr preferRelativeResize="0"/>
          <p:nvPr/>
        </p:nvPicPr>
        <p:blipFill rotWithShape="1">
          <a:blip r:embed="rId15">
            <a:alphaModFix/>
          </a:blip>
          <a:srcRect l="6610" t="60492" r="12082" b="14878"/>
          <a:stretch/>
        </p:blipFill>
        <p:spPr>
          <a:xfrm rot="59998">
            <a:off x="2355882" y="4303451"/>
            <a:ext cx="7798433" cy="3248748"/>
          </a:xfrm>
          <a:prstGeom prst="rect">
            <a:avLst/>
          </a:prstGeom>
          <a:noFill/>
          <a:ln>
            <a:noFill/>
          </a:ln>
        </p:spPr>
      </p:pic>
      <p:sp>
        <p:nvSpPr>
          <p:cNvPr id="315" name="Shape 315"/>
          <p:cNvSpPr txBox="1"/>
          <p:nvPr/>
        </p:nvSpPr>
        <p:spPr>
          <a:xfrm>
            <a:off x="2328125" y="3441150"/>
            <a:ext cx="7831799" cy="922199"/>
          </a:xfrm>
          <a:prstGeom prst="rect">
            <a:avLst/>
          </a:prstGeom>
          <a:noFill/>
          <a:ln>
            <a:noFill/>
          </a:ln>
        </p:spPr>
        <p:txBody>
          <a:bodyPr lIns="91425" tIns="91425" rIns="91425" bIns="91425" anchor="t" anchorCtr="0">
            <a:noAutofit/>
          </a:bodyPr>
          <a:lstStyle/>
          <a:p>
            <a:pPr algn="ctr" rtl="0">
              <a:spcBef>
                <a:spcPts val="0"/>
              </a:spcBef>
              <a:buNone/>
            </a:pPr>
            <a:r>
              <a:rPr lang="en-US" sz="2400">
                <a:solidFill>
                  <a:schemeClr val="accent4"/>
                </a:solidFill>
                <a:latin typeface="georgia"/>
                <a:ea typeface="georgia"/>
                <a:cs typeface="georgia"/>
                <a:sym typeface="georgia"/>
              </a:rPr>
              <a:t>Propelling Anticipation</a:t>
            </a:r>
          </a:p>
          <a:p>
            <a:pPr lvl="0" algn="ctr" rtl="0">
              <a:spcBef>
                <a:spcPts val="0"/>
              </a:spcBef>
              <a:buNone/>
            </a:pPr>
            <a:r>
              <a:rPr lang="en-US" sz="2400">
                <a:solidFill>
                  <a:schemeClr val="accent4"/>
                </a:solidFill>
                <a:latin typeface="georgia"/>
                <a:ea typeface="georgia"/>
                <a:cs typeface="georgia"/>
                <a:sym typeface="georgia"/>
              </a:rPr>
              <a:t>[014], [013], [012]</a:t>
            </a:r>
          </a:p>
        </p:txBody>
      </p:sp>
      <p:sp>
        <p:nvSpPr>
          <p:cNvPr id="316" name="Shape 316"/>
          <p:cNvSpPr txBox="1"/>
          <p:nvPr/>
        </p:nvSpPr>
        <p:spPr>
          <a:xfrm>
            <a:off x="283900" y="2791575"/>
            <a:ext cx="545399" cy="353699"/>
          </a:xfrm>
          <a:prstGeom prst="rect">
            <a:avLst/>
          </a:prstGeom>
          <a:noFill/>
          <a:ln>
            <a:noFill/>
          </a:ln>
        </p:spPr>
        <p:txBody>
          <a:bodyPr lIns="91425" tIns="91425" rIns="91425" bIns="91425" anchor="t" anchorCtr="0">
            <a:noAutofit/>
          </a:bodyPr>
          <a:lstStyle/>
          <a:p>
            <a:pPr>
              <a:spcBef>
                <a:spcPts val="0"/>
              </a:spcBef>
              <a:buNone/>
            </a:pPr>
            <a:r>
              <a:rPr lang="en-US" sz="1200"/>
              <a:t>[013]</a:t>
            </a:r>
          </a:p>
        </p:txBody>
      </p:sp>
      <p:sp>
        <p:nvSpPr>
          <p:cNvPr id="317" name="Shape 317"/>
          <p:cNvSpPr txBox="1"/>
          <p:nvPr/>
        </p:nvSpPr>
        <p:spPr>
          <a:xfrm>
            <a:off x="1077325" y="279157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[012]</a:t>
            </a:r>
          </a:p>
        </p:txBody>
      </p:sp>
      <p:sp>
        <p:nvSpPr>
          <p:cNvPr id="318" name="Shape 318"/>
          <p:cNvSpPr txBox="1"/>
          <p:nvPr/>
        </p:nvSpPr>
        <p:spPr>
          <a:xfrm>
            <a:off x="3496725" y="471197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[013]</a:t>
            </a:r>
          </a:p>
        </p:txBody>
      </p:sp>
      <p:sp>
        <p:nvSpPr>
          <p:cNvPr id="319" name="Shape 319"/>
          <p:cNvSpPr txBox="1"/>
          <p:nvPr/>
        </p:nvSpPr>
        <p:spPr>
          <a:xfrm>
            <a:off x="4176400" y="471197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[012]</a:t>
            </a:r>
          </a:p>
        </p:txBody>
      </p:sp>
      <p:sp>
        <p:nvSpPr>
          <p:cNvPr id="320" name="Shape 320"/>
          <p:cNvSpPr txBox="1"/>
          <p:nvPr/>
        </p:nvSpPr>
        <p:spPr>
          <a:xfrm>
            <a:off x="2860625" y="471197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[014]</a:t>
            </a:r>
          </a:p>
        </p:txBody>
      </p:sp>
      <p:sp>
        <p:nvSpPr>
          <p:cNvPr id="321" name="Shape 321"/>
          <p:cNvSpPr txBox="1"/>
          <p:nvPr/>
        </p:nvSpPr>
        <p:spPr>
          <a:xfrm>
            <a:off x="6755000" y="466792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[014]</a:t>
            </a:r>
          </a:p>
        </p:txBody>
      </p:sp>
      <p:sp>
        <p:nvSpPr>
          <p:cNvPr id="322" name="Shape 322"/>
          <p:cNvSpPr txBox="1"/>
          <p:nvPr/>
        </p:nvSpPr>
        <p:spPr>
          <a:xfrm>
            <a:off x="7422950" y="466792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[013]</a:t>
            </a:r>
          </a:p>
        </p:txBody>
      </p:sp>
      <p:sp>
        <p:nvSpPr>
          <p:cNvPr id="323" name="Shape 323"/>
          <p:cNvSpPr txBox="1"/>
          <p:nvPr/>
        </p:nvSpPr>
        <p:spPr>
          <a:xfrm>
            <a:off x="8090900" y="4667925"/>
            <a:ext cx="545399" cy="353699"/>
          </a:xfrm>
          <a:prstGeom prst="rect">
            <a:avLst/>
          </a:prstGeom>
          <a:noFill/>
          <a:ln>
            <a:noFill/>
          </a:ln>
        </p:spPr>
        <p:txBody>
          <a:bodyPr lIns="91425" tIns="91425" rIns="91425" bIns="91425" anchor="t" anchorCtr="0">
            <a:noAutofit/>
          </a:bodyPr>
          <a:lstStyle/>
          <a:p>
            <a:pPr lvl="0" rtl="0">
              <a:spcBef>
                <a:spcPts val="0"/>
              </a:spcBef>
              <a:buNone/>
            </a:pPr>
            <a:r>
              <a:rPr lang="en-US" sz="1200"/>
              <a:t>[012]</a:t>
            </a:r>
          </a:p>
        </p:txBody>
      </p:sp>
      <p:pic>
        <p:nvPicPr>
          <p:cNvPr id="18" name="LMOe18.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16"/>
          <a:stretch>
            <a:fillRect/>
          </a:stretch>
        </p:blipFill>
        <p:spPr>
          <a:xfrm>
            <a:off x="7109968" y="1133856"/>
            <a:ext cx="304800" cy="304800"/>
          </a:xfrm>
          <a:prstGeom prst="rect">
            <a:avLst/>
          </a:prstGeom>
        </p:spPr>
      </p:pic>
      <p:pic>
        <p:nvPicPr>
          <p:cNvPr id="19" name="LMOe19.mp3">
            <a:hlinkClick r:id="" action="ppaction://media"/>
          </p:cNvPr>
          <p:cNvPicPr>
            <a:picLocks noRot="1" noChangeAspect="1"/>
          </p:cNvPicPr>
          <p:nvPr>
            <a:audioFile r:link="rId4"/>
            <p:extLst>
              <p:ext uri="{DAA4B4D4-6D71-4841-9C94-3DE7FCFB9230}">
                <p14:media xmlns:p14="http://schemas.microsoft.com/office/powerpoint/2010/main" r:link="rId3"/>
              </p:ext>
            </p:extLst>
          </p:nvPr>
        </p:nvPicPr>
        <p:blipFill>
          <a:blip r:embed="rId16"/>
          <a:stretch>
            <a:fillRect/>
          </a:stretch>
        </p:blipFill>
        <p:spPr>
          <a:xfrm>
            <a:off x="9085072" y="1121664"/>
            <a:ext cx="304800" cy="304800"/>
          </a:xfrm>
          <a:prstGeom prst="rect">
            <a:avLst/>
          </a:prstGeom>
        </p:spPr>
      </p:pic>
      <p:pic>
        <p:nvPicPr>
          <p:cNvPr id="20" name="LMOe20.mp3">
            <a:hlinkClick r:id="" action="ppaction://media"/>
          </p:cNvPr>
          <p:cNvPicPr>
            <a:picLocks noRot="1" noChangeAspect="1"/>
          </p:cNvPicPr>
          <p:nvPr>
            <a:audioFile r:link="rId6"/>
            <p:extLst>
              <p:ext uri="{DAA4B4D4-6D71-4841-9C94-3DE7FCFB9230}">
                <p14:media xmlns:p14="http://schemas.microsoft.com/office/powerpoint/2010/main" r:link="rId5"/>
              </p:ext>
            </p:extLst>
          </p:nvPr>
        </p:nvPicPr>
        <p:blipFill>
          <a:blip r:embed="rId16"/>
          <a:stretch>
            <a:fillRect/>
          </a:stretch>
        </p:blipFill>
        <p:spPr>
          <a:xfrm>
            <a:off x="2160016" y="1926336"/>
            <a:ext cx="304800" cy="304800"/>
          </a:xfrm>
          <a:prstGeom prst="rect">
            <a:avLst/>
          </a:prstGeom>
        </p:spPr>
      </p:pic>
      <p:pic>
        <p:nvPicPr>
          <p:cNvPr id="21" name="LMOe21.mp3">
            <a:hlinkClick r:id="" action="ppaction://media"/>
          </p:cNvPr>
          <p:cNvPicPr>
            <a:picLocks noRot="1" noChangeAspect="1"/>
          </p:cNvPicPr>
          <p:nvPr>
            <a:audioFile r:link="rId8"/>
            <p:extLst>
              <p:ext uri="{DAA4B4D4-6D71-4841-9C94-3DE7FCFB9230}">
                <p14:media xmlns:p14="http://schemas.microsoft.com/office/powerpoint/2010/main" r:link="rId7"/>
              </p:ext>
            </p:extLst>
          </p:nvPr>
        </p:nvPicPr>
        <p:blipFill>
          <a:blip r:embed="rId16"/>
          <a:stretch>
            <a:fillRect/>
          </a:stretch>
        </p:blipFill>
        <p:spPr>
          <a:xfrm>
            <a:off x="8060944" y="3925824"/>
            <a:ext cx="304800" cy="304800"/>
          </a:xfrm>
          <a:prstGeom prst="rect">
            <a:avLst/>
          </a:prstGeom>
        </p:spPr>
      </p:pic>
      <p:pic>
        <p:nvPicPr>
          <p:cNvPr id="3" name="Sound 2">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30221"/>
    </mc:Choice>
    <mc:Fallback>
      <p:transition xmlns:p14="http://schemas.microsoft.com/office/powerpoint/2010/main" advClick="0" advTm="3022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730" fill="hold"/>
                                        <p:tgtEl>
                                          <p:spTgt spid="18"/>
                                        </p:tgtEl>
                                      </p:cBhvr>
                                    </p:cmd>
                                  </p:childTnLst>
                                </p:cTn>
                              </p:par>
                            </p:childTnLst>
                          </p:cTn>
                        </p:par>
                      </p:childTnLst>
                    </p:cTn>
                  </p:par>
                </p:childTnLst>
              </p:cTn>
              <p:nextCondLst>
                <p:cond evt="onClick" delay="0">
                  <p:tgtEl>
                    <p:spTgt spid="18"/>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seq concurrent="1" nextAc="seek">
              <p:cTn id="13" restart="whenNotActive" fill="hold" evtFilter="cancelBubble" nodeType="interactiveSeq">
                <p:stCondLst>
                  <p:cond evt="onClick" delay="0">
                    <p:tgtEl>
                      <p:spTgt spid="19"/>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56" fill="hold"/>
                                        <p:tgtEl>
                                          <p:spTgt spid="19"/>
                                        </p:tgtEl>
                                      </p:cBhvr>
                                    </p:cmd>
                                  </p:childTnLst>
                                </p:cTn>
                              </p:par>
                            </p:childTnLst>
                          </p:cTn>
                        </p:par>
                      </p:childTnLst>
                    </p:cTn>
                  </p:par>
                </p:childTnLst>
              </p:cTn>
              <p:nextCondLst>
                <p:cond evt="onClick" delay="0">
                  <p:tgtEl>
                    <p:spTgt spid="19"/>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seq concurrent="1" nextAc="seek">
              <p:cTn id="19" restart="whenNotActive" fill="hold" evtFilter="cancelBubble" nodeType="interactiveSeq">
                <p:stCondLst>
                  <p:cond evt="onClick" delay="0">
                    <p:tgtEl>
                      <p:spTgt spid="20"/>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730" fill="hold"/>
                                        <p:tgtEl>
                                          <p:spTgt spid="20"/>
                                        </p:tgtEl>
                                      </p:cBhvr>
                                    </p:cmd>
                                  </p:childTnLst>
                                </p:cTn>
                              </p:par>
                            </p:childTnLst>
                          </p:cTn>
                        </p:par>
                      </p:childTnLst>
                    </p:cTn>
                  </p:par>
                </p:childTnLst>
              </p:cTn>
              <p:nextCondLst>
                <p:cond evt="onClick" delay="0">
                  <p:tgtEl>
                    <p:spTgt spid="20"/>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seq concurrent="1" nextAc="seek">
              <p:cTn id="25" restart="whenNotActive" fill="hold" evtFilter="cancelBubble" nodeType="interactiveSeq">
                <p:stCondLst>
                  <p:cond evt="onClick" delay="0">
                    <p:tgtEl>
                      <p:spTgt spid="21"/>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4022" fill="hold"/>
                                        <p:tgtEl>
                                          <p:spTgt spid="21"/>
                                        </p:tgtEl>
                                      </p:cBhvr>
                                    </p:cmd>
                                  </p:childTnLst>
                                </p:cTn>
                              </p:par>
                            </p:childTnLst>
                          </p:cTn>
                        </p:par>
                      </p:childTnLst>
                    </p:cTn>
                  </p:par>
                </p:childTnLst>
              </p:cTn>
              <p:nextCondLst>
                <p:cond evt="onClick" delay="0">
                  <p:tgtEl>
                    <p:spTgt spid="21"/>
                  </p:tgtEl>
                </p:cond>
              </p:nextCondLst>
            </p:seq>
            <p:audio>
              <p:cMediaNode>
                <p:cTn id="30"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audio isNarration="1">
              <p:cMediaNode vol="80000" showWhenStopped="0">
                <p:cTn id="31"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7065" objId="21"/>
        <p14:stopEvt time="21140" objId="21"/>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p:nvPr/>
        </p:nvSpPr>
        <p:spPr>
          <a:xfrm>
            <a:off x="-50" y="0"/>
            <a:ext cx="10160099" cy="1323599"/>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Tonality</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Ab Centricity</a:t>
            </a:r>
          </a:p>
        </p:txBody>
      </p:sp>
      <p:pic>
        <p:nvPicPr>
          <p:cNvPr id="357" name="Shape 357"/>
          <p:cNvPicPr preferRelativeResize="0"/>
          <p:nvPr/>
        </p:nvPicPr>
        <p:blipFill rotWithShape="1">
          <a:blip r:embed="rId5">
            <a:alphaModFix/>
          </a:blip>
          <a:srcRect l="6650" t="11731" r="58163" b="66792"/>
          <a:stretch/>
        </p:blipFill>
        <p:spPr>
          <a:xfrm rot="60005">
            <a:off x="-1055" y="1356121"/>
            <a:ext cx="3754010" cy="3151004"/>
          </a:xfrm>
          <a:prstGeom prst="rect">
            <a:avLst/>
          </a:prstGeom>
          <a:noFill/>
          <a:ln>
            <a:noFill/>
          </a:ln>
        </p:spPr>
      </p:pic>
      <p:pic>
        <p:nvPicPr>
          <p:cNvPr id="358" name="Shape 358"/>
          <p:cNvPicPr preferRelativeResize="0"/>
          <p:nvPr/>
        </p:nvPicPr>
        <p:blipFill rotWithShape="1">
          <a:blip r:embed="rId6">
            <a:alphaModFix/>
          </a:blip>
          <a:srcRect l="63632" t="5552" r="13072" b="70410"/>
          <a:stretch/>
        </p:blipFill>
        <p:spPr>
          <a:xfrm rot="30002">
            <a:off x="4065286" y="2895248"/>
            <a:ext cx="2320452" cy="3292900"/>
          </a:xfrm>
          <a:prstGeom prst="rect">
            <a:avLst/>
          </a:prstGeom>
          <a:noFill/>
          <a:ln>
            <a:noFill/>
          </a:ln>
        </p:spPr>
      </p:pic>
      <p:pic>
        <p:nvPicPr>
          <p:cNvPr id="359" name="Shape 359"/>
          <p:cNvPicPr preferRelativeResize="0"/>
          <p:nvPr/>
        </p:nvPicPr>
        <p:blipFill rotWithShape="1">
          <a:blip r:embed="rId7">
            <a:alphaModFix/>
          </a:blip>
          <a:srcRect l="57087" t="62456" r="7053" b="11226"/>
          <a:stretch/>
        </p:blipFill>
        <p:spPr>
          <a:xfrm>
            <a:off x="6670850" y="4098501"/>
            <a:ext cx="3489148" cy="3521501"/>
          </a:xfrm>
          <a:prstGeom prst="rect">
            <a:avLst/>
          </a:prstGeom>
          <a:noFill/>
          <a:ln>
            <a:noFill/>
          </a:ln>
        </p:spPr>
      </p:pic>
      <p:sp>
        <p:nvSpPr>
          <p:cNvPr id="360" name="Shape 360"/>
          <p:cNvSpPr/>
          <p:nvPr/>
        </p:nvSpPr>
        <p:spPr>
          <a:xfrm>
            <a:off x="2460725" y="2109200"/>
            <a:ext cx="454800" cy="1685400"/>
          </a:xfrm>
          <a:prstGeom prst="roundRect">
            <a:avLst>
              <a:gd name="adj" fmla="val 16667"/>
            </a:avLst>
          </a:prstGeom>
          <a:noFill/>
          <a:ln w="38100" cap="flat">
            <a:solidFill>
              <a:srgbClr val="F1C23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1" name="Shape 361"/>
          <p:cNvSpPr/>
          <p:nvPr/>
        </p:nvSpPr>
        <p:spPr>
          <a:xfrm>
            <a:off x="5042850" y="2863450"/>
            <a:ext cx="1233000" cy="3216000"/>
          </a:xfrm>
          <a:prstGeom prst="roundRect">
            <a:avLst>
              <a:gd name="adj" fmla="val 16667"/>
            </a:avLst>
          </a:prstGeom>
          <a:noFill/>
          <a:ln w="38100" cap="flat">
            <a:solidFill>
              <a:srgbClr val="F1C23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2" name="Shape 362"/>
          <p:cNvSpPr/>
          <p:nvPr/>
        </p:nvSpPr>
        <p:spPr>
          <a:xfrm>
            <a:off x="9571425" y="4815375"/>
            <a:ext cx="454800" cy="2732399"/>
          </a:xfrm>
          <a:prstGeom prst="roundRect">
            <a:avLst>
              <a:gd name="adj" fmla="val 16667"/>
            </a:avLst>
          </a:prstGeom>
          <a:noFill/>
          <a:ln w="38100" cap="flat">
            <a:solidFill>
              <a:srgbClr val="F1C23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5488"/>
    </mc:Choice>
    <mc:Fallback>
      <p:transition xmlns:p14="http://schemas.microsoft.com/office/powerpoint/2010/main" advClick="0" advTm="548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p:nvPr/>
        </p:nvSpPr>
        <p:spPr>
          <a:xfrm>
            <a:off x="-50" y="0"/>
            <a:ext cx="10160099" cy="1323599"/>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a:solidFill>
                  <a:srgbClr val="7C8D6E"/>
                </a:solidFill>
                <a:latin typeface="georgia"/>
                <a:ea typeface="georgia"/>
                <a:cs typeface="georgia"/>
                <a:sym typeface="georgia"/>
              </a:rPr>
              <a:t>Tonality</a:t>
            </a:r>
          </a:p>
          <a:p>
            <a:pPr lvl="0" algn="ctr" rtl="0">
              <a:spcBef>
                <a:spcPts val="0"/>
              </a:spcBef>
              <a:buClr>
                <a:schemeClr val="dk1"/>
              </a:buClr>
              <a:buSzPct val="36666"/>
              <a:buFont typeface="Arial"/>
              <a:buNone/>
            </a:pPr>
            <a:r>
              <a:rPr lang="en-US" sz="3000" i="1">
                <a:solidFill>
                  <a:srgbClr val="A61C00"/>
                </a:solidFill>
                <a:latin typeface="georgia"/>
                <a:ea typeface="georgia"/>
                <a:cs typeface="georgia"/>
                <a:sym typeface="georgia"/>
              </a:rPr>
              <a:t>Polytonal</a:t>
            </a:r>
          </a:p>
        </p:txBody>
      </p:sp>
      <p:pic>
        <p:nvPicPr>
          <p:cNvPr id="368" name="Shape 368"/>
          <p:cNvPicPr preferRelativeResize="0"/>
          <p:nvPr/>
        </p:nvPicPr>
        <p:blipFill rotWithShape="1">
          <a:blip r:embed="rId7">
            <a:alphaModFix/>
          </a:blip>
          <a:srcRect l="36928" t="8425" r="11394" b="61825"/>
          <a:stretch/>
        </p:blipFill>
        <p:spPr>
          <a:xfrm>
            <a:off x="2207738" y="1323599"/>
            <a:ext cx="7952259" cy="6296397"/>
          </a:xfrm>
          <a:prstGeom prst="rect">
            <a:avLst/>
          </a:prstGeom>
          <a:noFill/>
          <a:ln>
            <a:noFill/>
          </a:ln>
        </p:spPr>
      </p:pic>
      <p:sp>
        <p:nvSpPr>
          <p:cNvPr id="369" name="Shape 369"/>
          <p:cNvSpPr/>
          <p:nvPr/>
        </p:nvSpPr>
        <p:spPr>
          <a:xfrm>
            <a:off x="1619450" y="3315900"/>
            <a:ext cx="588299" cy="3889799"/>
          </a:xfrm>
          <a:prstGeom prst="leftBrace">
            <a:avLst>
              <a:gd name="adj1" fmla="val 8333"/>
              <a:gd name="adj2" fmla="val 50000"/>
            </a:avLst>
          </a:prstGeom>
          <a:noFill/>
          <a:ln w="19050" cap="flat">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70" name="Shape 370"/>
          <p:cNvSpPr/>
          <p:nvPr/>
        </p:nvSpPr>
        <p:spPr>
          <a:xfrm>
            <a:off x="1716500" y="1596300"/>
            <a:ext cx="588299" cy="1719599"/>
          </a:xfrm>
          <a:prstGeom prst="leftBrace">
            <a:avLst>
              <a:gd name="adj1" fmla="val 8333"/>
              <a:gd name="adj2" fmla="val 50000"/>
            </a:avLst>
          </a:prstGeom>
          <a:noFill/>
          <a:ln w="19050" cap="flat">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71" name="Shape 371"/>
          <p:cNvSpPr txBox="1"/>
          <p:nvPr/>
        </p:nvSpPr>
        <p:spPr>
          <a:xfrm>
            <a:off x="0" y="2148987"/>
            <a:ext cx="1716600" cy="514799"/>
          </a:xfrm>
          <a:prstGeom prst="rect">
            <a:avLst/>
          </a:prstGeom>
          <a:noFill/>
          <a:ln>
            <a:noFill/>
          </a:ln>
        </p:spPr>
        <p:txBody>
          <a:bodyPr lIns="91425" tIns="91425" rIns="91425" bIns="91425" anchor="t" anchorCtr="0">
            <a:noAutofit/>
          </a:bodyPr>
          <a:lstStyle/>
          <a:p>
            <a:pPr algn="r">
              <a:spcBef>
                <a:spcPts val="0"/>
              </a:spcBef>
              <a:buNone/>
            </a:pPr>
            <a:r>
              <a:rPr lang="en-US" sz="2400">
                <a:solidFill>
                  <a:srgbClr val="3C78D8"/>
                </a:solidFill>
                <a:latin typeface="georgia"/>
                <a:ea typeface="georgia"/>
                <a:cs typeface="georgia"/>
                <a:sym typeface="georgia"/>
              </a:rPr>
              <a:t>C Major</a:t>
            </a:r>
          </a:p>
        </p:txBody>
      </p:sp>
      <p:sp>
        <p:nvSpPr>
          <p:cNvPr id="372" name="Shape 372"/>
          <p:cNvSpPr txBox="1"/>
          <p:nvPr/>
        </p:nvSpPr>
        <p:spPr>
          <a:xfrm>
            <a:off x="0" y="5089975"/>
            <a:ext cx="1619399" cy="514799"/>
          </a:xfrm>
          <a:prstGeom prst="rect">
            <a:avLst/>
          </a:prstGeom>
          <a:noFill/>
          <a:ln>
            <a:noFill/>
          </a:ln>
        </p:spPr>
        <p:txBody>
          <a:bodyPr lIns="91425" tIns="91425" rIns="91425" bIns="91425" anchor="t" anchorCtr="0">
            <a:noAutofit/>
          </a:bodyPr>
          <a:lstStyle/>
          <a:p>
            <a:pPr lvl="0" algn="r" rtl="0">
              <a:spcBef>
                <a:spcPts val="0"/>
              </a:spcBef>
              <a:buNone/>
            </a:pPr>
            <a:r>
              <a:rPr lang="en-US" sz="2400">
                <a:solidFill>
                  <a:srgbClr val="3C78D8"/>
                </a:solidFill>
                <a:latin typeface="georgia"/>
                <a:ea typeface="georgia"/>
                <a:cs typeface="georgia"/>
                <a:sym typeface="georgia"/>
              </a:rPr>
              <a:t>C# Minor</a:t>
            </a:r>
          </a:p>
        </p:txBody>
      </p:sp>
      <p:cxnSp>
        <p:nvCxnSpPr>
          <p:cNvPr id="373" name="Shape 373"/>
          <p:cNvCxnSpPr>
            <a:stCxn id="370" idx="2"/>
          </p:cNvCxnSpPr>
          <p:nvPr/>
        </p:nvCxnSpPr>
        <p:spPr>
          <a:xfrm rot="10800000" flipH="1">
            <a:off x="2304799" y="3205199"/>
            <a:ext cx="7796700" cy="110700"/>
          </a:xfrm>
          <a:prstGeom prst="straightConnector1">
            <a:avLst/>
          </a:prstGeom>
          <a:noFill/>
          <a:ln w="38100" cap="flat">
            <a:solidFill>
              <a:srgbClr val="A61C00"/>
            </a:solidFill>
            <a:prstDash val="solid"/>
            <a:round/>
            <a:headEnd type="none" w="lg" len="lg"/>
            <a:tailEnd type="none" w="lg" len="lg"/>
          </a:ln>
        </p:spPr>
      </p:cxnSp>
      <p:pic>
        <p:nvPicPr>
          <p:cNvPr id="9" name="LMOe22.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818896" y="3608832"/>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10450"/>
    </mc:Choice>
    <mc:Fallback>
      <p:transition xmlns:p14="http://schemas.microsoft.com/office/powerpoint/2010/main" advClick="0" advTm="1045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93" fill="hold"/>
                                        <p:tgtEl>
                                          <p:spTgt spid="9"/>
                                        </p:tgtEl>
                                      </p:cBhvr>
                                    </p:cmd>
                                  </p:childTnLst>
                                </p:cTn>
                              </p:par>
                            </p:childTnLst>
                          </p:cTn>
                        </p:par>
                      </p:childTnLst>
                    </p:cTn>
                  </p:par>
                </p:childTnLst>
              </p:cTn>
              <p:nextCondLst>
                <p:cond evt="onClick" delay="0">
                  <p:tgtEl>
                    <p:spTgt spid="9"/>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6518" objId="9"/>
        <p14:stopEvt time="8761" objId="9"/>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Shape 378"/>
          <p:cNvPicPr preferRelativeResize="0"/>
          <p:nvPr/>
        </p:nvPicPr>
        <p:blipFill rotWithShape="1">
          <a:blip r:embed="rId7">
            <a:alphaModFix/>
          </a:blip>
          <a:srcRect l="7377" t="7348" r="6932" b="60381"/>
          <a:stretch/>
        </p:blipFill>
        <p:spPr>
          <a:xfrm rot="59999">
            <a:off x="54438" y="2341782"/>
            <a:ext cx="10051131" cy="5205852"/>
          </a:xfrm>
          <a:prstGeom prst="rect">
            <a:avLst/>
          </a:prstGeom>
          <a:noFill/>
          <a:ln>
            <a:noFill/>
          </a:ln>
        </p:spPr>
      </p:pic>
      <p:sp>
        <p:nvSpPr>
          <p:cNvPr id="379" name="Shape 379"/>
          <p:cNvSpPr txBox="1"/>
          <p:nvPr/>
        </p:nvSpPr>
        <p:spPr>
          <a:xfrm>
            <a:off x="-50" y="0"/>
            <a:ext cx="10160099" cy="1323599"/>
          </a:xfrm>
          <a:prstGeom prst="rect">
            <a:avLst/>
          </a:prstGeom>
          <a:noFill/>
          <a:ln>
            <a:noFill/>
          </a:ln>
        </p:spPr>
        <p:txBody>
          <a:bodyPr lIns="91425" tIns="91425" rIns="91425" bIns="91425" anchor="t" anchorCtr="0">
            <a:noAutofit/>
          </a:bodyPr>
          <a:lstStyle/>
          <a:p>
            <a:pPr lvl="0" algn="ctr" rtl="0">
              <a:spcBef>
                <a:spcPts val="0"/>
              </a:spcBef>
              <a:buClr>
                <a:schemeClr val="dk1"/>
              </a:buClr>
              <a:buSzPct val="25581"/>
              <a:buFont typeface="Arial"/>
              <a:buNone/>
            </a:pPr>
            <a:r>
              <a:rPr lang="en-US" sz="4266" i="1" dirty="0">
                <a:solidFill>
                  <a:srgbClr val="7C8D6E"/>
                </a:solidFill>
                <a:latin typeface="georgia"/>
                <a:ea typeface="georgia"/>
                <a:cs typeface="georgia"/>
                <a:sym typeface="georgia"/>
              </a:rPr>
              <a:t>Tonality</a:t>
            </a:r>
          </a:p>
          <a:p>
            <a:pPr lvl="0" algn="ctr" rtl="0">
              <a:spcBef>
                <a:spcPts val="0"/>
              </a:spcBef>
              <a:buClr>
                <a:schemeClr val="dk1"/>
              </a:buClr>
              <a:buSzPct val="36666"/>
              <a:buFont typeface="Arial"/>
              <a:buNone/>
            </a:pPr>
            <a:r>
              <a:rPr lang="en-US" sz="3000" i="1" dirty="0">
                <a:solidFill>
                  <a:srgbClr val="A61C00"/>
                </a:solidFill>
                <a:latin typeface="georgia"/>
                <a:ea typeface="georgia"/>
                <a:cs typeface="georgia"/>
                <a:sym typeface="georgia"/>
              </a:rPr>
              <a:t>Polytonal</a:t>
            </a:r>
          </a:p>
        </p:txBody>
      </p:sp>
      <p:sp>
        <p:nvSpPr>
          <p:cNvPr id="380" name="Shape 380"/>
          <p:cNvSpPr txBox="1"/>
          <p:nvPr/>
        </p:nvSpPr>
        <p:spPr>
          <a:xfrm>
            <a:off x="9775" y="785675"/>
            <a:ext cx="3792000" cy="880500"/>
          </a:xfrm>
          <a:prstGeom prst="rect">
            <a:avLst/>
          </a:prstGeom>
          <a:noFill/>
          <a:ln w="9525" cap="flat">
            <a:solidFill>
              <a:schemeClr val="dk2"/>
            </a:solidFill>
            <a:prstDash val="solid"/>
            <a:round/>
            <a:headEnd type="none" w="med" len="med"/>
            <a:tailEnd type="none" w="med" len="med"/>
          </a:ln>
        </p:spPr>
        <p:txBody>
          <a:bodyPr lIns="91425" tIns="91425" rIns="91425" bIns="91425" anchor="t" anchorCtr="0">
            <a:noAutofit/>
          </a:bodyPr>
          <a:lstStyle/>
          <a:p>
            <a:pPr algn="ctr" rtl="0">
              <a:spcBef>
                <a:spcPts val="0"/>
              </a:spcBef>
              <a:buNone/>
            </a:pPr>
            <a:r>
              <a:rPr lang="en-US" sz="2400">
                <a:latin typeface="georgia"/>
                <a:ea typeface="georgia"/>
                <a:cs typeface="georgia"/>
                <a:sym typeface="georgia"/>
              </a:rPr>
              <a:t>Trumpets: D Major</a:t>
            </a:r>
          </a:p>
          <a:p>
            <a:pPr lvl="0" algn="ctr" rtl="0">
              <a:spcBef>
                <a:spcPts val="0"/>
              </a:spcBef>
              <a:buNone/>
            </a:pPr>
            <a:r>
              <a:rPr lang="en-US" sz="2400">
                <a:latin typeface="georgia"/>
                <a:ea typeface="georgia"/>
                <a:cs typeface="georgia"/>
                <a:sym typeface="georgia"/>
              </a:rPr>
              <a:t> Hrn, Tbn, Tba: eb Minor</a:t>
            </a:r>
          </a:p>
        </p:txBody>
      </p:sp>
      <p:sp>
        <p:nvSpPr>
          <p:cNvPr id="381" name="Shape 381"/>
          <p:cNvSpPr txBox="1"/>
          <p:nvPr/>
        </p:nvSpPr>
        <p:spPr>
          <a:xfrm>
            <a:off x="6734050" y="785675"/>
            <a:ext cx="3425999" cy="880500"/>
          </a:xfrm>
          <a:prstGeom prst="rect">
            <a:avLst/>
          </a:prstGeom>
          <a:noFill/>
          <a:ln w="9525" cap="flat">
            <a:solidFill>
              <a:schemeClr val="dk2"/>
            </a:solidFill>
            <a:prstDash val="solid"/>
            <a:round/>
            <a:headEnd type="none" w="med" len="med"/>
            <a:tailEnd type="none" w="med" len="med"/>
          </a:ln>
        </p:spPr>
        <p:txBody>
          <a:bodyPr lIns="91425" tIns="91425" rIns="91425" bIns="91425" anchor="t" anchorCtr="0">
            <a:noAutofit/>
          </a:bodyPr>
          <a:lstStyle/>
          <a:p>
            <a:pPr algn="ctr" rtl="0">
              <a:spcBef>
                <a:spcPts val="0"/>
              </a:spcBef>
              <a:buNone/>
            </a:pPr>
            <a:r>
              <a:rPr lang="en-US" sz="2400">
                <a:latin typeface="georgia"/>
                <a:ea typeface="georgia"/>
                <a:cs typeface="georgia"/>
                <a:sym typeface="georgia"/>
              </a:rPr>
              <a:t>Trumpets: F Major</a:t>
            </a:r>
          </a:p>
          <a:p>
            <a:pPr algn="ctr" rtl="0">
              <a:spcBef>
                <a:spcPts val="0"/>
              </a:spcBef>
              <a:buNone/>
            </a:pPr>
            <a:r>
              <a:rPr lang="en-US" sz="2400">
                <a:latin typeface="georgia"/>
                <a:ea typeface="georgia"/>
                <a:cs typeface="georgia"/>
                <a:sym typeface="georgia"/>
              </a:rPr>
              <a:t>Hrn, Tbn, Tba: A Major</a:t>
            </a:r>
          </a:p>
          <a:p>
            <a:pPr lvl="0" algn="ctr" rtl="0">
              <a:spcBef>
                <a:spcPts val="0"/>
              </a:spcBef>
              <a:buNone/>
            </a:pPr>
            <a:endParaRPr sz="2400">
              <a:latin typeface="georgia"/>
              <a:ea typeface="georgia"/>
              <a:cs typeface="georgia"/>
              <a:sym typeface="georgia"/>
            </a:endParaRPr>
          </a:p>
        </p:txBody>
      </p:sp>
      <p:sp>
        <p:nvSpPr>
          <p:cNvPr id="382" name="Shape 382"/>
          <p:cNvSpPr/>
          <p:nvPr/>
        </p:nvSpPr>
        <p:spPr>
          <a:xfrm rot="5400000">
            <a:off x="7541575" y="-354174"/>
            <a:ext cx="588299" cy="4628999"/>
          </a:xfrm>
          <a:prstGeom prst="leftBrace">
            <a:avLst>
              <a:gd name="adj1" fmla="val 8333"/>
              <a:gd name="adj2" fmla="val 50000"/>
            </a:avLst>
          </a:prstGeom>
          <a:noFill/>
          <a:ln w="19050" cap="flat">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83" name="Shape 383"/>
          <p:cNvSpPr/>
          <p:nvPr/>
        </p:nvSpPr>
        <p:spPr>
          <a:xfrm rot="5400000">
            <a:off x="2826775" y="-386424"/>
            <a:ext cx="588299" cy="4693499"/>
          </a:xfrm>
          <a:prstGeom prst="leftBrace">
            <a:avLst>
              <a:gd name="adj1" fmla="val 8333"/>
              <a:gd name="adj2" fmla="val 50000"/>
            </a:avLst>
          </a:prstGeom>
          <a:noFill/>
          <a:ln w="19050" cap="flat">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cxnSp>
        <p:nvCxnSpPr>
          <p:cNvPr id="384" name="Shape 384"/>
          <p:cNvCxnSpPr/>
          <p:nvPr/>
        </p:nvCxnSpPr>
        <p:spPr>
          <a:xfrm>
            <a:off x="672050" y="3877200"/>
            <a:ext cx="9439800" cy="72599"/>
          </a:xfrm>
          <a:prstGeom prst="straightConnector1">
            <a:avLst/>
          </a:prstGeom>
          <a:noFill/>
          <a:ln w="38100" cap="flat">
            <a:solidFill>
              <a:srgbClr val="A61C00"/>
            </a:solidFill>
            <a:prstDash val="solid"/>
            <a:round/>
            <a:headEnd type="none" w="lg" len="lg"/>
            <a:tailEnd type="none" w="lg" len="lg"/>
          </a:ln>
        </p:spPr>
      </p:cxnSp>
      <p:pic>
        <p:nvPicPr>
          <p:cNvPr id="9" name="LMOe23.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8"/>
          <a:stretch>
            <a:fillRect/>
          </a:stretch>
        </p:blipFill>
        <p:spPr>
          <a:xfrm>
            <a:off x="5000752" y="1463040"/>
            <a:ext cx="304800" cy="304800"/>
          </a:xfrm>
          <a:prstGeom prst="rect">
            <a:avLst/>
          </a:prstGeom>
        </p:spPr>
      </p:pic>
      <p:pic>
        <p:nvPicPr>
          <p:cNvPr id="3" name="Sound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11841"/>
    </mc:Choice>
    <mc:Fallback>
      <p:transition xmlns:p14="http://schemas.microsoft.com/office/powerpoint/2010/main" advClick="0" advTm="1184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813" fill="hold"/>
                                        <p:tgtEl>
                                          <p:spTgt spid="9"/>
                                        </p:tgtEl>
                                      </p:cBhvr>
                                    </p:cmd>
                                  </p:childTnLst>
                                </p:cTn>
                              </p:par>
                            </p:childTnLst>
                          </p:cTn>
                        </p:par>
                      </p:childTnLst>
                    </p:cTn>
                  </p:par>
                </p:childTnLst>
              </p:cTn>
              <p:nextCondLst>
                <p:cond evt="onClick" delay="0">
                  <p:tgtEl>
                    <p:spTgt spid="9"/>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5994" objId="9"/>
        <p14:stopEvt time="9853" objId="9"/>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p:nvPr/>
        </p:nvSpPr>
        <p:spPr>
          <a:xfrm>
            <a:off x="0" y="1"/>
            <a:ext cx="10160000" cy="877824"/>
          </a:xfrm>
          <a:prstGeom prst="rect">
            <a:avLst/>
          </a:prstGeom>
          <a:noFill/>
          <a:ln>
            <a:noFill/>
          </a:ln>
        </p:spPr>
        <p:txBody>
          <a:bodyPr lIns="38100" tIns="38100" rIns="38100" bIns="38100" anchor="t" anchorCtr="0">
            <a:noAutofit/>
          </a:bodyPr>
          <a:lstStyle/>
          <a:p>
            <a:pPr algn="ctr" rtl="0">
              <a:lnSpc>
                <a:spcPct val="100000"/>
              </a:lnSpc>
              <a:spcBef>
                <a:spcPts val="0"/>
              </a:spcBef>
              <a:buNone/>
            </a:pPr>
            <a:r>
              <a:rPr lang="en-US" sz="4266" dirty="0" smtClean="0">
                <a:solidFill>
                  <a:srgbClr val="7C8D6E"/>
                </a:solidFill>
                <a:latin typeface="georgia"/>
                <a:ea typeface="georgia"/>
                <a:cs typeface="georgia"/>
                <a:sym typeface="georgia"/>
              </a:rPr>
              <a:t>Popular Recordings</a:t>
            </a:r>
            <a:endParaRPr lang="en-US" sz="4266" dirty="0">
              <a:solidFill>
                <a:srgbClr val="7C8D6E"/>
              </a:solidFill>
              <a:latin typeface="georgia"/>
              <a:ea typeface="georgia"/>
              <a:cs typeface="georgia"/>
              <a:sym typeface="georgia"/>
            </a:endParaRPr>
          </a:p>
        </p:txBody>
      </p:sp>
      <p:sp>
        <p:nvSpPr>
          <p:cNvPr id="3" name="Shape 389"/>
          <p:cNvSpPr txBox="1"/>
          <p:nvPr/>
        </p:nvSpPr>
        <p:spPr>
          <a:xfrm>
            <a:off x="0" y="1005840"/>
            <a:ext cx="10160000" cy="6614160"/>
          </a:xfrm>
          <a:prstGeom prst="rect">
            <a:avLst/>
          </a:prstGeom>
          <a:noFill/>
          <a:ln>
            <a:noFill/>
          </a:ln>
        </p:spPr>
        <p:txBody>
          <a:bodyPr lIns="38100" tIns="38100" rIns="38100" bIns="38100" anchor="t" anchorCtr="0">
            <a:noAutofit/>
          </a:bodyPr>
          <a:lstStyle/>
          <a:p>
            <a:pPr lvl="0">
              <a:buClr>
                <a:schemeClr val="dk1"/>
              </a:buClr>
              <a:buSzPct val="36666"/>
            </a:pPr>
            <a:r>
              <a:rPr lang="en-US" sz="3200" i="1" dirty="0" err="1" smtClean="0">
                <a:solidFill>
                  <a:srgbClr val="A61C00"/>
                </a:solidFill>
                <a:latin typeface="Georgia"/>
                <a:ea typeface="georgia"/>
                <a:cs typeface="Georgia"/>
                <a:sym typeface="georgia"/>
              </a:rPr>
              <a:t>Gewandhaus</a:t>
            </a:r>
            <a:r>
              <a:rPr lang="en-US" sz="3200" i="1" dirty="0" smtClean="0">
                <a:solidFill>
                  <a:srgbClr val="A61C00"/>
                </a:solidFill>
                <a:latin typeface="Georgia"/>
                <a:ea typeface="georgia"/>
                <a:cs typeface="Georgia"/>
                <a:sym typeface="georgia"/>
              </a:rPr>
              <a:t> Brass Quintet</a:t>
            </a:r>
          </a:p>
          <a:p>
            <a:pPr lvl="0">
              <a:buClr>
                <a:schemeClr val="dk1"/>
              </a:buClr>
              <a:buSzPct val="36666"/>
            </a:pPr>
            <a:r>
              <a:rPr lang="en-US" sz="2800" dirty="0" smtClean="0">
                <a:solidFill>
                  <a:schemeClr val="tx1"/>
                </a:solidFill>
                <a:latin typeface="Georgia"/>
                <a:ea typeface="georgia"/>
                <a:cs typeface="Georgia"/>
                <a:sym typeface="georgia"/>
              </a:rPr>
              <a:t>Played ‘thoughtfully’ – more attention to the melodic line and note quality, especially muted sounds</a:t>
            </a:r>
          </a:p>
          <a:p>
            <a:pPr lvl="0">
              <a:buClr>
                <a:schemeClr val="dk1"/>
              </a:buClr>
              <a:buSzPct val="36666"/>
            </a:pPr>
            <a:r>
              <a:rPr lang="en-US" sz="2800" dirty="0" smtClean="0">
                <a:solidFill>
                  <a:schemeClr val="accent4"/>
                </a:solidFill>
                <a:latin typeface="Georgia"/>
                <a:ea typeface="georgia"/>
                <a:cs typeface="Georgia"/>
                <a:sym typeface="georgia"/>
                <a:hlinkClick r:id="rId11"/>
              </a:rPr>
              <a:t>https</a:t>
            </a:r>
            <a:r>
              <a:rPr lang="en-US" sz="2800" dirty="0">
                <a:solidFill>
                  <a:schemeClr val="accent4"/>
                </a:solidFill>
                <a:latin typeface="Georgia"/>
                <a:ea typeface="georgia"/>
                <a:cs typeface="Georgia"/>
                <a:sym typeface="georgia"/>
                <a:hlinkClick r:id="rId11"/>
              </a:rPr>
              <a:t>://open.spotify.com/track/</a:t>
            </a:r>
            <a:r>
              <a:rPr lang="en-US" sz="2800" dirty="0" smtClean="0">
                <a:solidFill>
                  <a:schemeClr val="accent4"/>
                </a:solidFill>
                <a:latin typeface="Georgia"/>
                <a:ea typeface="georgia"/>
                <a:cs typeface="Georgia"/>
                <a:sym typeface="georgia"/>
                <a:hlinkClick r:id="rId11"/>
              </a:rPr>
              <a:t>2pXlIst8VaDV6bthW6uf7K</a:t>
            </a:r>
            <a:endParaRPr lang="en-US" sz="2800" dirty="0" smtClean="0">
              <a:solidFill>
                <a:schemeClr val="accent4"/>
              </a:solidFill>
              <a:latin typeface="Georgia"/>
              <a:ea typeface="georgia"/>
              <a:cs typeface="Georgia"/>
              <a:sym typeface="georgia"/>
            </a:endParaRPr>
          </a:p>
          <a:p>
            <a:pPr lvl="0">
              <a:buClr>
                <a:schemeClr val="dk1"/>
              </a:buClr>
              <a:buSzPct val="36666"/>
            </a:pPr>
            <a:endParaRPr lang="en-US" sz="3200" dirty="0" smtClean="0">
              <a:solidFill>
                <a:schemeClr val="accent4"/>
              </a:solidFill>
              <a:latin typeface="Georgia"/>
              <a:ea typeface="georgia"/>
              <a:cs typeface="Georgia"/>
              <a:sym typeface="georgia"/>
            </a:endParaRPr>
          </a:p>
          <a:p>
            <a:pPr>
              <a:buClr>
                <a:schemeClr val="dk1"/>
              </a:buClr>
              <a:buSzPct val="36666"/>
            </a:pPr>
            <a:r>
              <a:rPr lang="en-US" sz="3200" i="1" dirty="0">
                <a:solidFill>
                  <a:srgbClr val="A61C00"/>
                </a:solidFill>
                <a:latin typeface="Georgia"/>
                <a:ea typeface="georgia"/>
                <a:cs typeface="Georgia"/>
                <a:sym typeface="georgia"/>
              </a:rPr>
              <a:t>Stockholm Chamber </a:t>
            </a:r>
            <a:r>
              <a:rPr lang="en-US" sz="3200" i="1" dirty="0" smtClean="0">
                <a:solidFill>
                  <a:srgbClr val="A61C00"/>
                </a:solidFill>
                <a:latin typeface="Georgia"/>
                <a:ea typeface="georgia"/>
                <a:cs typeface="Georgia"/>
                <a:sym typeface="georgia"/>
              </a:rPr>
              <a:t>Brass</a:t>
            </a:r>
          </a:p>
          <a:p>
            <a:pPr>
              <a:buClr>
                <a:schemeClr val="dk1"/>
              </a:buClr>
              <a:buSzPct val="36666"/>
            </a:pPr>
            <a:r>
              <a:rPr lang="en-US" sz="2800" dirty="0" smtClean="0">
                <a:latin typeface="Georgia"/>
                <a:ea typeface="georgia"/>
                <a:cs typeface="Georgia"/>
                <a:sym typeface="georgia"/>
              </a:rPr>
              <a:t>Faster Recording – more attention on attacks, weight, and brighter tone color</a:t>
            </a:r>
            <a:endParaRPr lang="en-US" sz="2800" dirty="0">
              <a:latin typeface="Georgia"/>
              <a:ea typeface="georgia"/>
              <a:cs typeface="Georgia"/>
              <a:sym typeface="georgia"/>
            </a:endParaRPr>
          </a:p>
          <a:p>
            <a:pPr>
              <a:buClr>
                <a:schemeClr val="dk1"/>
              </a:buClr>
              <a:buSzPct val="36666"/>
            </a:pPr>
            <a:r>
              <a:rPr lang="en-US" sz="2800" i="1" dirty="0">
                <a:solidFill>
                  <a:srgbClr val="A61C00"/>
                </a:solidFill>
                <a:latin typeface="Georgia"/>
                <a:ea typeface="georgia"/>
                <a:cs typeface="Georgia"/>
                <a:sym typeface="georgia"/>
                <a:hlinkClick r:id="rId12"/>
              </a:rPr>
              <a:t>https://open.spotify.com/track/</a:t>
            </a:r>
            <a:r>
              <a:rPr lang="en-US" sz="2800" i="1" dirty="0" smtClean="0">
                <a:solidFill>
                  <a:srgbClr val="A61C00"/>
                </a:solidFill>
                <a:latin typeface="Georgia"/>
                <a:ea typeface="georgia"/>
                <a:cs typeface="Georgia"/>
                <a:sym typeface="georgia"/>
                <a:hlinkClick r:id="rId12"/>
              </a:rPr>
              <a:t>5dX9e6ImP9sytELsbAVZIH</a:t>
            </a:r>
            <a:endParaRPr lang="en-US" sz="2800" i="1" dirty="0" smtClean="0">
              <a:solidFill>
                <a:srgbClr val="A61C00"/>
              </a:solidFill>
              <a:latin typeface="Georgia"/>
              <a:ea typeface="georgia"/>
              <a:cs typeface="Georgia"/>
              <a:sym typeface="georgia"/>
            </a:endParaRPr>
          </a:p>
          <a:p>
            <a:pPr lvl="0">
              <a:buClr>
                <a:schemeClr val="dk1"/>
              </a:buClr>
              <a:buSzPct val="36666"/>
            </a:pPr>
            <a:endParaRPr lang="en-US" sz="3200" i="1" dirty="0" smtClean="0">
              <a:solidFill>
                <a:srgbClr val="A61C00"/>
              </a:solidFill>
              <a:latin typeface="Georgia"/>
              <a:ea typeface="georgia"/>
              <a:cs typeface="Georgia"/>
              <a:sym typeface="georgia"/>
            </a:endParaRPr>
          </a:p>
          <a:p>
            <a:pPr>
              <a:buClr>
                <a:schemeClr val="dk1"/>
              </a:buClr>
              <a:buSzPct val="36666"/>
            </a:pPr>
            <a:r>
              <a:rPr lang="en-US" sz="3200" i="1" dirty="0" smtClean="0">
                <a:solidFill>
                  <a:srgbClr val="A61C00"/>
                </a:solidFill>
                <a:latin typeface="Georgia"/>
                <a:ea typeface="georgia"/>
                <a:cs typeface="Georgia"/>
                <a:sym typeface="georgia"/>
              </a:rPr>
              <a:t>Meridian </a:t>
            </a:r>
            <a:r>
              <a:rPr lang="en-US" sz="3200" i="1" dirty="0" smtClean="0">
                <a:solidFill>
                  <a:srgbClr val="A61C00"/>
                </a:solidFill>
                <a:latin typeface="Georgia"/>
                <a:ea typeface="georgia"/>
                <a:cs typeface="Georgia"/>
                <a:sym typeface="georgia"/>
              </a:rPr>
              <a:t>Arts Ensembles</a:t>
            </a:r>
          </a:p>
          <a:p>
            <a:pPr>
              <a:buClr>
                <a:schemeClr val="dk1"/>
              </a:buClr>
              <a:buSzPct val="36666"/>
            </a:pPr>
            <a:r>
              <a:rPr lang="en-US" sz="2800" dirty="0" smtClean="0">
                <a:latin typeface="Georgia"/>
                <a:ea typeface="georgia"/>
                <a:cs typeface="Georgia"/>
                <a:sym typeface="georgia"/>
              </a:rPr>
              <a:t>Fastest Recording – more attention on rhythmic drive and cleanliness</a:t>
            </a:r>
          </a:p>
          <a:p>
            <a:pPr>
              <a:buClr>
                <a:schemeClr val="dk1"/>
              </a:buClr>
              <a:buSzPct val="36666"/>
            </a:pPr>
            <a:r>
              <a:rPr lang="en-US" sz="2800" i="1" dirty="0">
                <a:solidFill>
                  <a:srgbClr val="A61C00"/>
                </a:solidFill>
                <a:latin typeface="Georgia"/>
                <a:ea typeface="georgia"/>
                <a:cs typeface="Georgia"/>
                <a:sym typeface="georgia"/>
                <a:hlinkClick r:id="rId13"/>
              </a:rPr>
              <a:t>https://open.spotify.com/track/</a:t>
            </a:r>
            <a:r>
              <a:rPr lang="en-US" sz="2800" i="1" dirty="0" smtClean="0">
                <a:solidFill>
                  <a:srgbClr val="A61C00"/>
                </a:solidFill>
                <a:latin typeface="Georgia"/>
                <a:ea typeface="georgia"/>
                <a:cs typeface="Georgia"/>
                <a:sym typeface="georgia"/>
                <a:hlinkClick r:id="rId13"/>
              </a:rPr>
              <a:t>7kKILxcsRZfan9ABTVWJq7</a:t>
            </a:r>
            <a:endParaRPr lang="en-US" sz="2800" i="1" dirty="0" smtClean="0">
              <a:solidFill>
                <a:srgbClr val="A61C00"/>
              </a:solidFill>
              <a:latin typeface="Georgia"/>
              <a:ea typeface="georgia"/>
              <a:cs typeface="Georgia"/>
              <a:sym typeface="georgia"/>
            </a:endParaRPr>
          </a:p>
        </p:txBody>
      </p:sp>
      <p:pic>
        <p:nvPicPr>
          <p:cNvPr id="4" name="05_-_Mini_Overtur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5224318" y="1022351"/>
            <a:ext cx="579580" cy="579580"/>
          </a:xfrm>
          <a:prstGeom prst="rect">
            <a:avLst/>
          </a:prstGeom>
        </p:spPr>
      </p:pic>
      <p:pic>
        <p:nvPicPr>
          <p:cNvPr id="5" name="01 Mini-Overture_ Mini Overture.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5065568" y="3273714"/>
            <a:ext cx="565150" cy="565150"/>
          </a:xfrm>
          <a:prstGeom prst="rect">
            <a:avLst/>
          </a:prstGeom>
        </p:spPr>
      </p:pic>
      <p:pic>
        <p:nvPicPr>
          <p:cNvPr id="6" name="01 Mini Overture.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4702464" y="5527386"/>
            <a:ext cx="579581" cy="579581"/>
          </a:xfrm>
          <a:prstGeom prst="rect">
            <a:avLst/>
          </a:prstGeom>
        </p:spPr>
      </p:pic>
      <p:pic>
        <p:nvPicPr>
          <p:cNvPr id="7" name="Sound 6">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9194800" y="6654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225915"/>
    </mc:Choice>
    <mc:Fallback>
      <p:transition xmlns:p14="http://schemas.microsoft.com/office/powerpoint/2010/main" advClick="0" advTm="22591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73373"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161358" fill="hold"/>
                                        <p:tgtEl>
                                          <p:spTgt spid="5"/>
                                        </p:tgtEl>
                                      </p:cBhvr>
                                    </p:cmd>
                                  </p:childTnLst>
                                </p:cTn>
                              </p:par>
                            </p:childTnLst>
                          </p:cTn>
                        </p:par>
                      </p:childTnLst>
                    </p:cTn>
                  </p:par>
                </p:childTnLst>
              </p:cTn>
              <p:nextCondLst>
                <p:cond evt="onClick" delay="0">
                  <p:tgtEl>
                    <p:spTgt spid="5"/>
                  </p:tgtEl>
                </p:cond>
              </p:nextCondLst>
            </p:seq>
            <p:audio>
              <p:cMediaNode vol="80000">
                <p:cTn id="18" fill="hold" display="0">
                  <p:stCondLst>
                    <p:cond delay="indefinite"/>
                  </p:stCondLst>
                  <p:endCondLst>
                    <p:cond evt="onStopAudio" delay="0">
                      <p:tgtEl>
                        <p:sldTgt/>
                      </p:tgtEl>
                    </p:cond>
                  </p:endCondLst>
                </p:cTn>
                <p:tgtEl>
                  <p:spTgt spid="5"/>
                </p:tgtEl>
              </p:cMediaNode>
            </p:audio>
            <p:seq concurrent="1" nextAc="seek">
              <p:cTn id="19" restart="whenNotActive" fill="hold" evtFilter="cancelBubble" nodeType="interactiveSeq">
                <p:stCondLst>
                  <p:cond evt="onClick" delay="0">
                    <p:tgtEl>
                      <p:spTgt spid="6"/>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59215" fill="hold"/>
                                        <p:tgtEl>
                                          <p:spTgt spid="6"/>
                                        </p:tgtEl>
                                      </p:cBhvr>
                                    </p:cmd>
                                  </p:childTnLst>
                                </p:cTn>
                              </p:par>
                            </p:childTnLst>
                          </p:cTn>
                        </p:par>
                      </p:childTnLst>
                    </p:cTn>
                  </p:par>
                </p:childTnLst>
              </p:cTn>
              <p:nextCondLst>
                <p:cond evt="onClick" delay="0">
                  <p:tgtEl>
                    <p:spTgt spid="6"/>
                  </p:tgtEl>
                </p:cond>
              </p:nextCondLst>
            </p:seq>
            <p:audio>
              <p:cMediaNode vol="80000">
                <p:cTn id="24" fill="hold" display="0">
                  <p:stCondLst>
                    <p:cond delay="indefinite"/>
                  </p:stCondLst>
                  <p:endCondLst>
                    <p:cond evt="onStopAudio" delay="0">
                      <p:tgtEl>
                        <p:sldTgt/>
                      </p:tgtEl>
                    </p:cond>
                  </p:endCondLst>
                </p:cTn>
                <p:tgtEl>
                  <p:spTgt spid="6"/>
                </p:tgtEl>
              </p:cMediaNode>
            </p:audio>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17228" objId="4"/>
        <p14:pauseEvt time="35020" objId="4"/>
        <p14:playEvt time="49731" objId="5"/>
        <p14:pauseEvt time="62452" objId="5"/>
        <p14:playEvt time="77931" objId="6"/>
        <p14:stopEvt time="225915" objId="4"/>
        <p14:stopEvt time="225915" objId="5"/>
        <p14:stopEvt time="225915" objId="6"/>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p:nvPr/>
        </p:nvSpPr>
        <p:spPr>
          <a:xfrm>
            <a:off x="0" y="1"/>
            <a:ext cx="10160000" cy="877824"/>
          </a:xfrm>
          <a:prstGeom prst="rect">
            <a:avLst/>
          </a:prstGeom>
          <a:noFill/>
          <a:ln>
            <a:noFill/>
          </a:ln>
        </p:spPr>
        <p:txBody>
          <a:bodyPr lIns="38100" tIns="38100" rIns="38100" bIns="38100" anchor="t" anchorCtr="0">
            <a:noAutofit/>
          </a:bodyPr>
          <a:lstStyle/>
          <a:p>
            <a:pPr algn="ctr" rtl="0">
              <a:lnSpc>
                <a:spcPct val="100000"/>
              </a:lnSpc>
              <a:spcBef>
                <a:spcPts val="0"/>
              </a:spcBef>
              <a:buNone/>
            </a:pPr>
            <a:r>
              <a:rPr lang="en-US" sz="4266" dirty="0" smtClean="0">
                <a:solidFill>
                  <a:srgbClr val="7C8D6E"/>
                </a:solidFill>
                <a:latin typeface="georgia"/>
                <a:ea typeface="georgia"/>
                <a:cs typeface="georgia"/>
                <a:sym typeface="georgia"/>
              </a:rPr>
              <a:t>Where to Purchase</a:t>
            </a:r>
            <a:endParaRPr lang="en-US" sz="4266" dirty="0">
              <a:solidFill>
                <a:srgbClr val="7C8D6E"/>
              </a:solidFill>
              <a:latin typeface="georgia"/>
              <a:ea typeface="georgia"/>
              <a:cs typeface="georgia"/>
              <a:sym typeface="georgia"/>
            </a:endParaRPr>
          </a:p>
        </p:txBody>
      </p:sp>
      <p:sp>
        <p:nvSpPr>
          <p:cNvPr id="3" name="Shape 389"/>
          <p:cNvSpPr txBox="1"/>
          <p:nvPr/>
        </p:nvSpPr>
        <p:spPr>
          <a:xfrm>
            <a:off x="0" y="1005840"/>
            <a:ext cx="10160000" cy="6614160"/>
          </a:xfrm>
          <a:prstGeom prst="rect">
            <a:avLst/>
          </a:prstGeom>
          <a:noFill/>
          <a:ln>
            <a:noFill/>
          </a:ln>
        </p:spPr>
        <p:txBody>
          <a:bodyPr lIns="38100" tIns="38100" rIns="38100" bIns="38100" anchor="t" anchorCtr="0">
            <a:noAutofit/>
          </a:bodyPr>
          <a:lstStyle/>
          <a:p>
            <a:pPr lvl="0" algn="r">
              <a:buClr>
                <a:schemeClr val="dk1"/>
              </a:buClr>
              <a:buSzPct val="36666"/>
            </a:pPr>
            <a:r>
              <a:rPr lang="en-US" sz="3200" i="1" dirty="0" smtClean="0">
                <a:solidFill>
                  <a:srgbClr val="A61C00"/>
                </a:solidFill>
                <a:latin typeface="Georgia"/>
                <a:ea typeface="georgia"/>
                <a:cs typeface="Georgia"/>
                <a:sym typeface="georgia"/>
                <a:hlinkClick r:id="rId5"/>
              </a:rPr>
              <a:t>www.sheetmusicplus.com</a:t>
            </a:r>
            <a:r>
              <a:rPr lang="en-US" sz="3200" i="1" dirty="0" smtClean="0">
                <a:solidFill>
                  <a:srgbClr val="A61C00"/>
                </a:solidFill>
                <a:latin typeface="Georgia"/>
                <a:ea typeface="georgia"/>
                <a:cs typeface="Georgia"/>
                <a:sym typeface="georgia"/>
              </a:rPr>
              <a:t> </a:t>
            </a:r>
            <a:endParaRPr lang="en-US" sz="3200" dirty="0">
              <a:solidFill>
                <a:schemeClr val="accent4"/>
              </a:solidFill>
              <a:latin typeface="Georgia"/>
              <a:ea typeface="georgia"/>
              <a:cs typeface="Georgia"/>
              <a:sym typeface="georgia"/>
            </a:endParaRPr>
          </a:p>
          <a:p>
            <a:pPr lvl="0">
              <a:buClr>
                <a:schemeClr val="dk1"/>
              </a:buClr>
              <a:buSzPct val="36666"/>
            </a:pPr>
            <a:endParaRPr lang="en-US" sz="3200" i="1" dirty="0" smtClean="0">
              <a:solidFill>
                <a:schemeClr val="accent4"/>
              </a:solidFill>
              <a:latin typeface="Georgia"/>
              <a:ea typeface="georgia"/>
              <a:cs typeface="Georgia"/>
              <a:sym typeface="georgia"/>
            </a:endParaRPr>
          </a:p>
          <a:p>
            <a:pPr lvl="0">
              <a:buClr>
                <a:schemeClr val="dk1"/>
              </a:buClr>
              <a:buSzPct val="36666"/>
            </a:pPr>
            <a:endParaRPr lang="en-US" sz="3200" i="1" dirty="0">
              <a:solidFill>
                <a:schemeClr val="accent4"/>
              </a:solidFill>
              <a:latin typeface="Georgia"/>
              <a:ea typeface="georgia"/>
              <a:cs typeface="Georgia"/>
              <a:sym typeface="georgia"/>
            </a:endParaRPr>
          </a:p>
          <a:p>
            <a:pPr lvl="0">
              <a:buClr>
                <a:schemeClr val="dk1"/>
              </a:buClr>
              <a:buSzPct val="36666"/>
            </a:pPr>
            <a:endParaRPr lang="en-US" sz="3200" i="1" dirty="0" smtClean="0">
              <a:solidFill>
                <a:schemeClr val="accent4"/>
              </a:solidFill>
              <a:latin typeface="Georgia"/>
              <a:ea typeface="georgia"/>
              <a:cs typeface="Georgia"/>
              <a:sym typeface="georgia"/>
            </a:endParaRPr>
          </a:p>
          <a:p>
            <a:pPr lvl="0">
              <a:buClr>
                <a:schemeClr val="dk1"/>
              </a:buClr>
              <a:buSzPct val="36666"/>
            </a:pPr>
            <a:endParaRPr lang="en-US" sz="3200" i="1" dirty="0">
              <a:solidFill>
                <a:schemeClr val="accent4"/>
              </a:solidFill>
              <a:latin typeface="Georgia"/>
              <a:ea typeface="georgia"/>
              <a:cs typeface="Georgia"/>
              <a:sym typeface="georgia"/>
            </a:endParaRPr>
          </a:p>
          <a:p>
            <a:pPr lvl="0">
              <a:buClr>
                <a:schemeClr val="dk1"/>
              </a:buClr>
              <a:buSzPct val="36666"/>
            </a:pPr>
            <a:endParaRPr lang="en-US" sz="3200" i="1" dirty="0" smtClean="0">
              <a:solidFill>
                <a:schemeClr val="accent4"/>
              </a:solidFill>
              <a:latin typeface="Georgia"/>
              <a:ea typeface="georgia"/>
              <a:cs typeface="Georgia"/>
              <a:sym typeface="georgia"/>
            </a:endParaRPr>
          </a:p>
          <a:p>
            <a:pPr lvl="0">
              <a:buClr>
                <a:schemeClr val="dk1"/>
              </a:buClr>
              <a:buSzPct val="36666"/>
            </a:pPr>
            <a:endParaRPr lang="en-US" sz="3200" i="1" dirty="0">
              <a:solidFill>
                <a:schemeClr val="accent4"/>
              </a:solidFill>
              <a:latin typeface="Georgia"/>
              <a:ea typeface="georgia"/>
              <a:cs typeface="Georgia"/>
              <a:sym typeface="georgia"/>
            </a:endParaRPr>
          </a:p>
          <a:p>
            <a:pPr lvl="0">
              <a:buClr>
                <a:schemeClr val="dk1"/>
              </a:buClr>
              <a:buSzPct val="36666"/>
            </a:pPr>
            <a:endParaRPr lang="en-US" sz="3200" i="1" dirty="0" smtClean="0">
              <a:solidFill>
                <a:schemeClr val="accent4"/>
              </a:solidFill>
              <a:latin typeface="Georgia"/>
              <a:ea typeface="georgia"/>
              <a:cs typeface="Georgia"/>
              <a:sym typeface="georgia"/>
            </a:endParaRPr>
          </a:p>
          <a:p>
            <a:pPr lvl="0">
              <a:buClr>
                <a:schemeClr val="dk1"/>
              </a:buClr>
              <a:buSzPct val="36666"/>
            </a:pPr>
            <a:endParaRPr lang="en-US" sz="3200" i="1" dirty="0" smtClean="0">
              <a:solidFill>
                <a:schemeClr val="accent4"/>
              </a:solidFill>
              <a:latin typeface="Georgia"/>
              <a:ea typeface="georgia"/>
              <a:cs typeface="Georgia"/>
              <a:sym typeface="georgia"/>
              <a:hlinkClick r:id="rId6"/>
            </a:endParaRPr>
          </a:p>
          <a:p>
            <a:pPr lvl="0">
              <a:buClr>
                <a:schemeClr val="dk1"/>
              </a:buClr>
              <a:buSzPct val="36666"/>
            </a:pPr>
            <a:endParaRPr lang="en-US" sz="3200" i="1" dirty="0">
              <a:solidFill>
                <a:schemeClr val="accent4"/>
              </a:solidFill>
              <a:latin typeface="Georgia"/>
              <a:ea typeface="georgia"/>
              <a:cs typeface="Georgia"/>
              <a:sym typeface="georgia"/>
              <a:hlinkClick r:id="rId6"/>
            </a:endParaRPr>
          </a:p>
          <a:p>
            <a:pPr lvl="0">
              <a:buClr>
                <a:schemeClr val="dk1"/>
              </a:buClr>
              <a:buSzPct val="36666"/>
            </a:pPr>
            <a:endParaRPr lang="en-US" sz="3200" i="1" dirty="0" smtClean="0">
              <a:solidFill>
                <a:schemeClr val="accent4"/>
              </a:solidFill>
              <a:latin typeface="Georgia"/>
              <a:ea typeface="georgia"/>
              <a:cs typeface="Georgia"/>
              <a:sym typeface="georgia"/>
              <a:hlinkClick r:id="rId6"/>
            </a:endParaRPr>
          </a:p>
          <a:p>
            <a:pPr lvl="0">
              <a:buClr>
                <a:schemeClr val="dk1"/>
              </a:buClr>
              <a:buSzPct val="36666"/>
            </a:pPr>
            <a:endParaRPr lang="en-US" sz="3200" i="1" dirty="0">
              <a:solidFill>
                <a:schemeClr val="accent4"/>
              </a:solidFill>
              <a:latin typeface="Georgia"/>
              <a:ea typeface="georgia"/>
              <a:cs typeface="Georgia"/>
              <a:sym typeface="georgia"/>
              <a:hlinkClick r:id="rId6"/>
            </a:endParaRPr>
          </a:p>
          <a:p>
            <a:pPr lvl="0">
              <a:buClr>
                <a:schemeClr val="dk1"/>
              </a:buClr>
              <a:buSzPct val="36666"/>
            </a:pPr>
            <a:r>
              <a:rPr lang="en-US" sz="3200" i="1" dirty="0" smtClean="0">
                <a:solidFill>
                  <a:schemeClr val="accent4"/>
                </a:solidFill>
                <a:latin typeface="Georgia"/>
                <a:ea typeface="georgia"/>
                <a:cs typeface="Georgia"/>
                <a:sym typeface="georgia"/>
                <a:hlinkClick r:id="rId6"/>
              </a:rPr>
              <a:t>www.jwpepper.com</a:t>
            </a:r>
            <a:r>
              <a:rPr lang="en-US" sz="3200" i="1" dirty="0" smtClean="0">
                <a:solidFill>
                  <a:schemeClr val="accent4"/>
                </a:solidFill>
                <a:latin typeface="Georgia"/>
                <a:ea typeface="georgia"/>
                <a:cs typeface="Georgia"/>
                <a:sym typeface="georgia"/>
              </a:rPr>
              <a:t> </a:t>
            </a:r>
            <a:endParaRPr lang="en-US" sz="3200" i="1" dirty="0" smtClean="0">
              <a:solidFill>
                <a:srgbClr val="A61C00"/>
              </a:solidFill>
              <a:latin typeface="Georgia"/>
              <a:ea typeface="georgia"/>
              <a:cs typeface="Georgia"/>
              <a:sym typeface="georgia"/>
            </a:endParaRPr>
          </a:p>
        </p:txBody>
      </p:sp>
      <p:pic>
        <p:nvPicPr>
          <p:cNvPr id="2" name="Picture 1" descr="Screen Shot 2015-04-02 at 11.26.50 AM.png"/>
          <p:cNvPicPr>
            <a:picLocks noChangeAspect="1"/>
          </p:cNvPicPr>
          <p:nvPr/>
        </p:nvPicPr>
        <p:blipFill rotWithShape="1">
          <a:blip r:embed="rId7">
            <a:extLst>
              <a:ext uri="{28A0092B-C50C-407E-A947-70E740481C1C}">
                <a14:useLocalDpi xmlns:a14="http://schemas.microsoft.com/office/drawing/2010/main" val="0"/>
              </a:ext>
            </a:extLst>
          </a:blip>
          <a:srcRect l="8006" t="7631" r="8872" b="37045"/>
          <a:stretch/>
        </p:blipFill>
        <p:spPr>
          <a:xfrm>
            <a:off x="-1" y="3853295"/>
            <a:ext cx="7320273" cy="3045113"/>
          </a:xfrm>
          <a:prstGeom prst="rect">
            <a:avLst/>
          </a:prstGeom>
        </p:spPr>
      </p:pic>
      <p:pic>
        <p:nvPicPr>
          <p:cNvPr id="5" name="Picture 4" descr="Screen Shot 2015-04-02 at 11.53.57 AM.png"/>
          <p:cNvPicPr>
            <a:picLocks noChangeAspect="1"/>
          </p:cNvPicPr>
          <p:nvPr/>
        </p:nvPicPr>
        <p:blipFill rotWithShape="1">
          <a:blip r:embed="rId8">
            <a:extLst>
              <a:ext uri="{28A0092B-C50C-407E-A947-70E740481C1C}">
                <a14:useLocalDpi xmlns:a14="http://schemas.microsoft.com/office/drawing/2010/main" val="0"/>
              </a:ext>
            </a:extLst>
          </a:blip>
          <a:srcRect l="15828" t="7553" r="16996" b="47046"/>
          <a:stretch/>
        </p:blipFill>
        <p:spPr>
          <a:xfrm>
            <a:off x="3463637" y="1601932"/>
            <a:ext cx="6696363" cy="2828635"/>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194800" y="6654800"/>
            <a:ext cx="812800" cy="812800"/>
          </a:xfrm>
          <a:prstGeom prst="rect">
            <a:avLst/>
          </a:prstGeom>
        </p:spPr>
      </p:pic>
    </p:spTree>
    <p:extLst>
      <p:ext uri="{BB962C8B-B14F-4D97-AF65-F5344CB8AC3E}">
        <p14:creationId xmlns:p14="http://schemas.microsoft.com/office/powerpoint/2010/main" val="3822106996"/>
      </p:ext>
    </p:extLst>
  </p:cSld>
  <p:clrMapOvr>
    <a:masterClrMapping/>
  </p:clrMapOvr>
  <mc:AlternateContent xmlns:mc="http://schemas.openxmlformats.org/markup-compatibility/2006">
    <mc:Choice xmlns:p14="http://schemas.microsoft.com/office/powerpoint/2010/main" Requires="p14">
      <p:transition p14:dur="0" advClick="0" advTm="14117"/>
    </mc:Choice>
    <mc:Fallback>
      <p:transition xmlns:p14="http://schemas.microsoft.com/office/powerpoint/2010/main" advClick="0" advTm="1411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Custom Theme">
  <a:themeElements>
    <a:clrScheme name="blank">
      <a:dk1>
        <a:srgbClr val="000000"/>
      </a:dk1>
      <a:lt1>
        <a:srgbClr val="FFFFFF"/>
      </a:lt1>
      <a:dk2>
        <a:srgbClr val="073763"/>
      </a:dk2>
      <a:lt2>
        <a:srgbClr val="CFE2F3"/>
      </a:lt2>
      <a:accent1>
        <a:srgbClr val="404040"/>
      </a:accent1>
      <a:accent2>
        <a:srgbClr val="808080"/>
      </a:accent2>
      <a:accent3>
        <a:srgbClr val="C0C0C0"/>
      </a:accent3>
      <a:accent4>
        <a:srgbClr val="396187"/>
      </a:accent4>
      <a:accent5>
        <a:srgbClr val="6B8CAB"/>
      </a:accent5>
      <a:accent6>
        <a:srgbClr val="9DB7CF"/>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2445</TotalTime>
  <Words>1016</Words>
  <Application>Microsoft Macintosh PowerPoint</Application>
  <PresentationFormat>Custom</PresentationFormat>
  <Paragraphs>192</Paragraphs>
  <Slides>21</Slides>
  <Notes>21</Notes>
  <HiddenSlides>0</HiddenSlides>
  <MMClips>43</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Custom Theme</vt:lpstr>
      <vt:lpstr>Mini Overture for Brass Quintet</vt:lpstr>
      <vt:lpstr>Witold Lutoslawski January 1913 - February 1994</vt:lpstr>
      <vt:lpstr>Pertinent Compositional Influences Folk, Serialism, Aleatory</vt:lpstr>
      <vt:lpstr>Mini Overture for Brass Quintet 1982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 Overture for Brass Quintet</dc:title>
  <dc:creator>Jason M. Johnston</dc:creator>
  <cp:lastModifiedBy>Jason Johnston</cp:lastModifiedBy>
  <cp:revision>101</cp:revision>
  <dcterms:modified xsi:type="dcterms:W3CDTF">2015-04-06T18:31:08Z</dcterms:modified>
</cp:coreProperties>
</file>